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Poppins" charset="1" panose="00000500000000000000"/>
      <p:regular r:id="rId24"/>
    </p:embeddedFont>
    <p:embeddedFont>
      <p:font typeface="Canva Sans" charset="1" panose="020B0503030501040103"/>
      <p:regular r:id="rId25"/>
    </p:embeddedFont>
    <p:embeddedFont>
      <p:font typeface="Poppins Bold" charset="1" panose="00000800000000000000"/>
      <p:regular r:id="rId26"/>
    </p:embeddedFont>
    <p:embeddedFont>
      <p:font typeface="Canva Sans Bold" charset="1" panose="020B0803030501040103"/>
      <p:regular r:id="rId27"/>
    </p:embeddedFont>
    <p:embeddedFont>
      <p:font typeface="Cormorant Garamond Medium" charset="1" panose="00000600000000000000"/>
      <p:regular r:id="rId28"/>
    </p:embeddedFont>
    <p:embeddedFont>
      <p:font typeface="Poppins Light" charset="1" panose="00000400000000000000"/>
      <p:regular r:id="rId29"/>
    </p:embeddedFont>
    <p:embeddedFont>
      <p:font typeface="Inter Light" charset="1" panose="02000503000000020004"/>
      <p:regular r:id="rId30"/>
    </p:embeddedFont>
    <p:embeddedFont>
      <p:font typeface="Cormorant Garamond Medium Italics" charset="1" panose="00000600000000000000"/>
      <p:regular r:id="rId31"/>
    </p:embeddedFont>
    <p:embeddedFont>
      <p:font typeface="Cormorant Garamond Bold" charset="1" panose="000008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14.png" Type="http://schemas.openxmlformats.org/officeDocument/2006/relationships/image"/><Relationship Id="rId4" Target="../media/image2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5.png" Type="http://schemas.openxmlformats.org/officeDocument/2006/relationships/image"/><Relationship Id="rId7" Target="../media/image2.png" Type="http://schemas.openxmlformats.org/officeDocument/2006/relationships/image"/><Relationship Id="rId8"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5.png" Type="http://schemas.openxmlformats.org/officeDocument/2006/relationships/image"/><Relationship Id="rId7" Target="../media/image2.png" Type="http://schemas.openxmlformats.org/officeDocument/2006/relationships/image"/><Relationship Id="rId8"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2.png" Type="http://schemas.openxmlformats.org/officeDocument/2006/relationships/image"/><Relationship Id="rId5" Target="../media/image1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1488" t="-8286" r="-20616" b="-20052"/>
            </a:stretch>
          </a:blipFill>
        </p:spPr>
      </p:sp>
      <p:grpSp>
        <p:nvGrpSpPr>
          <p:cNvPr name="Group 3" id="3"/>
          <p:cNvGrpSpPr/>
          <p:nvPr/>
        </p:nvGrpSpPr>
        <p:grpSpPr>
          <a:xfrm rot="0">
            <a:off x="15244636" y="-3965488"/>
            <a:ext cx="7836392" cy="7846432"/>
            <a:chOff x="0" y="0"/>
            <a:chExt cx="10448523" cy="10461910"/>
          </a:xfrm>
        </p:grpSpPr>
        <p:sp>
          <p:nvSpPr>
            <p:cNvPr name="Freeform 4" id="4"/>
            <p:cNvSpPr/>
            <p:nvPr/>
          </p:nvSpPr>
          <p:spPr>
            <a:xfrm flipH="false" flipV="false" rot="4999918">
              <a:off x="508138" y="522463"/>
              <a:ext cx="9432246" cy="9416984"/>
            </a:xfrm>
            <a:custGeom>
              <a:avLst/>
              <a:gdLst/>
              <a:ahLst/>
              <a:cxnLst/>
              <a:rect r="r" b="b" t="t" l="l"/>
              <a:pathLst>
                <a:path h="9416984" w="9432246">
                  <a:moveTo>
                    <a:pt x="0" y="0"/>
                  </a:moveTo>
                  <a:lnTo>
                    <a:pt x="9432247" y="0"/>
                  </a:lnTo>
                  <a:lnTo>
                    <a:pt x="9432247" y="9416984"/>
                  </a:lnTo>
                  <a:lnTo>
                    <a:pt x="0" y="9416984"/>
                  </a:lnTo>
                  <a:lnTo>
                    <a:pt x="0" y="0"/>
                  </a:lnTo>
                  <a:close/>
                </a:path>
              </a:pathLst>
            </a:custGeom>
            <a:blipFill>
              <a:blip r:embed="rId3"/>
              <a:stretch>
                <a:fillRect l="0" t="0" r="0" b="0"/>
              </a:stretch>
            </a:blipFill>
          </p:spPr>
        </p:sp>
        <p:sp>
          <p:nvSpPr>
            <p:cNvPr name="Freeform 5" id="5"/>
            <p:cNvSpPr/>
            <p:nvPr/>
          </p:nvSpPr>
          <p:spPr>
            <a:xfrm flipH="false" flipV="false" rot="0">
              <a:off x="6124369" y="3814691"/>
              <a:ext cx="2048699" cy="2305732"/>
            </a:xfrm>
            <a:custGeom>
              <a:avLst/>
              <a:gdLst/>
              <a:ahLst/>
              <a:cxnLst/>
              <a:rect r="r" b="b" t="t" l="l"/>
              <a:pathLst>
                <a:path h="2305732" w="2048699">
                  <a:moveTo>
                    <a:pt x="0" y="0"/>
                  </a:moveTo>
                  <a:lnTo>
                    <a:pt x="2048699" y="0"/>
                  </a:lnTo>
                  <a:lnTo>
                    <a:pt x="2048699" y="2305732"/>
                  </a:lnTo>
                  <a:lnTo>
                    <a:pt x="0" y="23057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6" id="6"/>
          <p:cNvSpPr txBox="true"/>
          <p:nvPr/>
        </p:nvSpPr>
        <p:spPr>
          <a:xfrm rot="0">
            <a:off x="1028700" y="3341970"/>
            <a:ext cx="16411113" cy="3676818"/>
          </a:xfrm>
          <a:prstGeom prst="rect">
            <a:avLst/>
          </a:prstGeom>
        </p:spPr>
        <p:txBody>
          <a:bodyPr anchor="t" rtlCol="false" tIns="0" lIns="0" bIns="0" rIns="0">
            <a:spAutoFit/>
          </a:bodyPr>
          <a:lstStyle/>
          <a:p>
            <a:pPr algn="ctr">
              <a:lnSpc>
                <a:spcPts val="9635"/>
              </a:lnSpc>
              <a:spcBef>
                <a:spcPct val="0"/>
              </a:spcBef>
            </a:pPr>
            <a:r>
              <a:rPr lang="en-US" sz="6882">
                <a:solidFill>
                  <a:srgbClr val="FFFFFF"/>
                </a:solidFill>
                <a:latin typeface="Poppins"/>
                <a:ea typeface="Poppins"/>
                <a:cs typeface="Poppins"/>
                <a:sym typeface="Poppins"/>
              </a:rPr>
              <a:t>Analyzing Energy Consumption During Menstrual and Non-Menstrual Days</a:t>
            </a:r>
          </a:p>
        </p:txBody>
      </p:sp>
      <p:sp>
        <p:nvSpPr>
          <p:cNvPr name="TextBox 7" id="7"/>
          <p:cNvSpPr txBox="true"/>
          <p:nvPr/>
        </p:nvSpPr>
        <p:spPr>
          <a:xfrm rot="0">
            <a:off x="6339177" y="7747588"/>
            <a:ext cx="5790158" cy="679450"/>
          </a:xfrm>
          <a:prstGeom prst="rect">
            <a:avLst/>
          </a:prstGeom>
        </p:spPr>
        <p:txBody>
          <a:bodyPr anchor="t" rtlCol="false" tIns="0" lIns="0" bIns="0" rIns="0">
            <a:spAutoFit/>
          </a:bodyPr>
          <a:lstStyle/>
          <a:p>
            <a:pPr algn="ctr">
              <a:lnSpc>
                <a:spcPts val="5599"/>
              </a:lnSpc>
            </a:pPr>
            <a:r>
              <a:rPr lang="en-US" sz="3999">
                <a:solidFill>
                  <a:srgbClr val="FFFFFF"/>
                </a:solidFill>
                <a:latin typeface="Canva Sans"/>
                <a:ea typeface="Canva Sans"/>
                <a:cs typeface="Canva Sans"/>
                <a:sym typeface="Canva Sans"/>
              </a:rPr>
              <a:t>Revna Demirkale 32056</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AF9F4"/>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136026"/>
            <a:ext cx="9729831" cy="8014948"/>
          </a:xfrm>
          <a:custGeom>
            <a:avLst/>
            <a:gdLst/>
            <a:ahLst/>
            <a:cxnLst/>
            <a:rect r="r" b="b" t="t" l="l"/>
            <a:pathLst>
              <a:path h="8014948" w="9729831">
                <a:moveTo>
                  <a:pt x="0" y="0"/>
                </a:moveTo>
                <a:lnTo>
                  <a:pt x="9729831" y="0"/>
                </a:lnTo>
                <a:lnTo>
                  <a:pt x="9729831" y="8014948"/>
                </a:lnTo>
                <a:lnTo>
                  <a:pt x="0" y="8014948"/>
                </a:lnTo>
                <a:lnTo>
                  <a:pt x="0" y="0"/>
                </a:lnTo>
                <a:close/>
              </a:path>
            </a:pathLst>
          </a:custGeom>
          <a:blipFill>
            <a:blip r:embed="rId2"/>
            <a:stretch>
              <a:fillRect l="0" t="0" r="0" b="0"/>
            </a:stretch>
          </a:blipFill>
        </p:spPr>
      </p:sp>
      <p:sp>
        <p:nvSpPr>
          <p:cNvPr name="TextBox 3" id="3"/>
          <p:cNvSpPr txBox="true"/>
          <p:nvPr/>
        </p:nvSpPr>
        <p:spPr>
          <a:xfrm rot="0">
            <a:off x="11364719" y="1867876"/>
            <a:ext cx="6702278" cy="2380615"/>
          </a:xfrm>
          <a:prstGeom prst="rect">
            <a:avLst/>
          </a:prstGeom>
        </p:spPr>
        <p:txBody>
          <a:bodyPr anchor="t" rtlCol="false" tIns="0" lIns="0" bIns="0" rIns="0">
            <a:spAutoFit/>
          </a:bodyPr>
          <a:lstStyle/>
          <a:p>
            <a:pPr algn="l">
              <a:lnSpc>
                <a:spcPts val="4759"/>
              </a:lnSpc>
            </a:pPr>
            <a:r>
              <a:rPr lang="en-US" sz="3399">
                <a:solidFill>
                  <a:srgbClr val="000000"/>
                </a:solidFill>
                <a:latin typeface="Canva Sans"/>
                <a:ea typeface="Canva Sans"/>
                <a:cs typeface="Canva Sans"/>
                <a:sym typeface="Canva Sans"/>
              </a:rPr>
              <a:t>The data supports the initial hypothesis, indicating that energy expenditure is indeed lower during menstrual days.</a:t>
            </a:r>
          </a:p>
        </p:txBody>
      </p:sp>
      <p:sp>
        <p:nvSpPr>
          <p:cNvPr name="TextBox 4" id="4"/>
          <p:cNvSpPr txBox="true"/>
          <p:nvPr/>
        </p:nvSpPr>
        <p:spPr>
          <a:xfrm rot="0">
            <a:off x="11364719" y="5472012"/>
            <a:ext cx="6702278" cy="1934566"/>
          </a:xfrm>
          <a:prstGeom prst="rect">
            <a:avLst/>
          </a:prstGeom>
        </p:spPr>
        <p:txBody>
          <a:bodyPr anchor="t" rtlCol="false" tIns="0" lIns="0" bIns="0" rIns="0">
            <a:spAutoFit/>
          </a:bodyPr>
          <a:lstStyle/>
          <a:p>
            <a:pPr algn="l">
              <a:lnSpc>
                <a:spcPts val="3095"/>
              </a:lnSpc>
            </a:pPr>
            <a:r>
              <a:rPr lang="en-US" sz="2210">
                <a:solidFill>
                  <a:srgbClr val="000000"/>
                </a:solidFill>
                <a:latin typeface="Canva Sans"/>
                <a:ea typeface="Canva Sans"/>
                <a:cs typeface="Canva Sans"/>
                <a:sym typeface="Canva Sans"/>
              </a:rPr>
              <a:t>For 3711 steps, approximately 148.44 calories are burned, and for 3504 steps, around 140.16 calories are burned, assuming 0.04 calories per step, indicating lower energy expenditure during the menstrual period.</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FAF9F4"/>
        </a:solidFill>
      </p:bgPr>
    </p:bg>
    <p:spTree>
      <p:nvGrpSpPr>
        <p:cNvPr id="1" name=""/>
        <p:cNvGrpSpPr/>
        <p:nvPr/>
      </p:nvGrpSpPr>
      <p:grpSpPr>
        <a:xfrm>
          <a:off x="0" y="0"/>
          <a:ext cx="0" cy="0"/>
          <a:chOff x="0" y="0"/>
          <a:chExt cx="0" cy="0"/>
        </a:xfrm>
      </p:grpSpPr>
      <p:sp>
        <p:nvSpPr>
          <p:cNvPr name="TextBox 2" id="2"/>
          <p:cNvSpPr txBox="true"/>
          <p:nvPr/>
        </p:nvSpPr>
        <p:spPr>
          <a:xfrm rot="0">
            <a:off x="478840" y="1413326"/>
            <a:ext cx="17809160" cy="3730174"/>
          </a:xfrm>
          <a:prstGeom prst="rect">
            <a:avLst/>
          </a:prstGeom>
        </p:spPr>
        <p:txBody>
          <a:bodyPr anchor="t" rtlCol="false" tIns="0" lIns="0" bIns="0" rIns="0">
            <a:spAutoFit/>
          </a:bodyPr>
          <a:lstStyle/>
          <a:p>
            <a:pPr algn="ctr">
              <a:lnSpc>
                <a:spcPts val="5974"/>
              </a:lnSpc>
            </a:pPr>
          </a:p>
          <a:p>
            <a:pPr algn="ctr">
              <a:lnSpc>
                <a:spcPts val="5974"/>
              </a:lnSpc>
            </a:pPr>
          </a:p>
          <a:p>
            <a:pPr algn="ctr">
              <a:lnSpc>
                <a:spcPts val="5974"/>
              </a:lnSpc>
            </a:pPr>
            <a:r>
              <a:rPr lang="en-US" sz="4267" b="true">
                <a:solidFill>
                  <a:srgbClr val="FF4E7C"/>
                </a:solidFill>
                <a:latin typeface="Canva Sans Bold"/>
                <a:ea typeface="Canva Sans Bold"/>
                <a:cs typeface="Canva Sans Bold"/>
                <a:sym typeface="Canva Sans Bold"/>
              </a:rPr>
              <a:t>This data shows that energy expenditure is lower during the menstrual period, aligning with my initial hypothesis. Therefore, the null hypothesis is not rejected. </a:t>
            </a:r>
          </a:p>
        </p:txBody>
      </p:sp>
      <p:sp>
        <p:nvSpPr>
          <p:cNvPr name="TextBox 3" id="3"/>
          <p:cNvSpPr txBox="true"/>
          <p:nvPr/>
        </p:nvSpPr>
        <p:spPr>
          <a:xfrm rot="0">
            <a:off x="1028700" y="6356316"/>
            <a:ext cx="15995771" cy="1429840"/>
          </a:xfrm>
          <a:prstGeom prst="rect">
            <a:avLst/>
          </a:prstGeom>
        </p:spPr>
        <p:txBody>
          <a:bodyPr anchor="t" rtlCol="false" tIns="0" lIns="0" bIns="0" rIns="0">
            <a:spAutoFit/>
          </a:bodyPr>
          <a:lstStyle/>
          <a:p>
            <a:pPr algn="ctr">
              <a:lnSpc>
                <a:spcPts val="5714"/>
              </a:lnSpc>
            </a:pPr>
            <a:r>
              <a:rPr lang="en-US" sz="4082" b="true">
                <a:solidFill>
                  <a:srgbClr val="000000"/>
                </a:solidFill>
                <a:latin typeface="Canva Sans Bold"/>
                <a:ea typeface="Canva Sans Bold"/>
                <a:cs typeface="Canva Sans Bold"/>
                <a:sym typeface="Canva Sans Bold"/>
              </a:rPr>
              <a:t>According to my 4 years of data, energy expenditure decreases on menstrual days.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AF9F4"/>
        </a:solidFill>
      </p:bgPr>
    </p:bg>
    <p:spTree>
      <p:nvGrpSpPr>
        <p:cNvPr id="1" name=""/>
        <p:cNvGrpSpPr/>
        <p:nvPr/>
      </p:nvGrpSpPr>
      <p:grpSpPr>
        <a:xfrm>
          <a:off x="0" y="0"/>
          <a:ext cx="0" cy="0"/>
          <a:chOff x="0" y="0"/>
          <a:chExt cx="0" cy="0"/>
        </a:xfrm>
      </p:grpSpPr>
      <p:grpSp>
        <p:nvGrpSpPr>
          <p:cNvPr name="Group 2" id="2"/>
          <p:cNvGrpSpPr/>
          <p:nvPr/>
        </p:nvGrpSpPr>
        <p:grpSpPr>
          <a:xfrm rot="0">
            <a:off x="-882124" y="0"/>
            <a:ext cx="6011870" cy="10938992"/>
            <a:chOff x="0" y="0"/>
            <a:chExt cx="8015827" cy="14585323"/>
          </a:xfrm>
        </p:grpSpPr>
        <p:sp>
          <p:nvSpPr>
            <p:cNvPr name="Freeform 3" id="3"/>
            <p:cNvSpPr/>
            <p:nvPr/>
          </p:nvSpPr>
          <p:spPr>
            <a:xfrm flipH="false" flipV="false" rot="-5400000">
              <a:off x="-2965410" y="3604087"/>
              <a:ext cx="14585323" cy="7377150"/>
            </a:xfrm>
            <a:custGeom>
              <a:avLst/>
              <a:gdLst/>
              <a:ahLst/>
              <a:cxnLst/>
              <a:rect r="r" b="b" t="t" l="l"/>
              <a:pathLst>
                <a:path h="7377150" w="14585323">
                  <a:moveTo>
                    <a:pt x="0" y="0"/>
                  </a:moveTo>
                  <a:lnTo>
                    <a:pt x="14585323" y="0"/>
                  </a:lnTo>
                  <a:lnTo>
                    <a:pt x="14585323" y="7377150"/>
                  </a:lnTo>
                  <a:lnTo>
                    <a:pt x="0" y="7377150"/>
                  </a:lnTo>
                  <a:lnTo>
                    <a:pt x="0" y="0"/>
                  </a:lnTo>
                  <a:close/>
                </a:path>
              </a:pathLst>
            </a:custGeom>
            <a:blipFill>
              <a:blip r:embed="rId2"/>
              <a:stretch>
                <a:fillRect l="-40216" t="0" r="-23799" b="-386412"/>
              </a:stretch>
            </a:blipFill>
          </p:spPr>
        </p:sp>
        <p:sp>
          <p:nvSpPr>
            <p:cNvPr name="Freeform 4" id="4"/>
            <p:cNvSpPr/>
            <p:nvPr/>
          </p:nvSpPr>
          <p:spPr>
            <a:xfrm flipH="false" flipV="false" rot="0">
              <a:off x="0" y="1330586"/>
              <a:ext cx="8015827" cy="13254737"/>
            </a:xfrm>
            <a:custGeom>
              <a:avLst/>
              <a:gdLst/>
              <a:ahLst/>
              <a:cxnLst/>
              <a:rect r="r" b="b" t="t" l="l"/>
              <a:pathLst>
                <a:path h="13254737" w="8015827">
                  <a:moveTo>
                    <a:pt x="0" y="0"/>
                  </a:moveTo>
                  <a:lnTo>
                    <a:pt x="8015827" y="0"/>
                  </a:lnTo>
                  <a:lnTo>
                    <a:pt x="8015827" y="13254737"/>
                  </a:lnTo>
                  <a:lnTo>
                    <a:pt x="0" y="13254737"/>
                  </a:lnTo>
                  <a:lnTo>
                    <a:pt x="0" y="0"/>
                  </a:lnTo>
                  <a:close/>
                </a:path>
              </a:pathLst>
            </a:custGeom>
            <a:blipFill>
              <a:blip r:embed="rId3"/>
              <a:stretch>
                <a:fillRect l="-101562" t="0" r="-49075" b="-26084"/>
              </a:stretch>
            </a:blipFill>
          </p:spPr>
        </p:sp>
        <p:sp>
          <p:nvSpPr>
            <p:cNvPr name="Freeform 5" id="5"/>
            <p:cNvSpPr/>
            <p:nvPr/>
          </p:nvSpPr>
          <p:spPr>
            <a:xfrm flipH="false" flipV="true" rot="5400000">
              <a:off x="625201" y="6365555"/>
              <a:ext cx="9400675" cy="5380577"/>
            </a:xfrm>
            <a:custGeom>
              <a:avLst/>
              <a:gdLst/>
              <a:ahLst/>
              <a:cxnLst/>
              <a:rect r="r" b="b" t="t" l="l"/>
              <a:pathLst>
                <a:path h="5380577" w="9400675">
                  <a:moveTo>
                    <a:pt x="0" y="5380576"/>
                  </a:moveTo>
                  <a:lnTo>
                    <a:pt x="9400675" y="5380576"/>
                  </a:lnTo>
                  <a:lnTo>
                    <a:pt x="9400675" y="0"/>
                  </a:lnTo>
                  <a:lnTo>
                    <a:pt x="0" y="0"/>
                  </a:lnTo>
                  <a:lnTo>
                    <a:pt x="0" y="5380576"/>
                  </a:lnTo>
                  <a:close/>
                </a:path>
              </a:pathLst>
            </a:custGeom>
            <a:blipFill>
              <a:blip r:embed="rId4"/>
              <a:stretch>
                <a:fillRect l="-22752" t="-200282" r="0" b="-4285"/>
              </a:stretch>
            </a:blipFill>
          </p:spPr>
        </p:sp>
      </p:grpSp>
      <p:sp>
        <p:nvSpPr>
          <p:cNvPr name="AutoShape 6" id="6"/>
          <p:cNvSpPr/>
          <p:nvPr/>
        </p:nvSpPr>
        <p:spPr>
          <a:xfrm>
            <a:off x="5129746" y="3484530"/>
            <a:ext cx="13348948" cy="0"/>
          </a:xfrm>
          <a:prstGeom prst="line">
            <a:avLst/>
          </a:prstGeom>
          <a:ln cap="flat" w="19050">
            <a:solidFill>
              <a:srgbClr val="FCA4C0"/>
            </a:solidFill>
            <a:prstDash val="solid"/>
            <a:headEnd type="none" len="sm" w="sm"/>
            <a:tailEnd type="none" len="sm" w="sm"/>
          </a:ln>
        </p:spPr>
      </p:sp>
      <p:sp>
        <p:nvSpPr>
          <p:cNvPr name="AutoShape 7" id="7"/>
          <p:cNvSpPr/>
          <p:nvPr/>
        </p:nvSpPr>
        <p:spPr>
          <a:xfrm>
            <a:off x="5129746" y="6802470"/>
            <a:ext cx="13348948" cy="0"/>
          </a:xfrm>
          <a:prstGeom prst="line">
            <a:avLst/>
          </a:prstGeom>
          <a:ln cap="flat" w="19050">
            <a:solidFill>
              <a:srgbClr val="FCA4C0"/>
            </a:solidFill>
            <a:prstDash val="solid"/>
            <a:headEnd type="none" len="sm" w="sm"/>
            <a:tailEnd type="none" len="sm" w="sm"/>
          </a:ln>
        </p:spPr>
      </p:sp>
      <p:sp>
        <p:nvSpPr>
          <p:cNvPr name="TextBox 8" id="8"/>
          <p:cNvSpPr txBox="true"/>
          <p:nvPr/>
        </p:nvSpPr>
        <p:spPr>
          <a:xfrm rot="0">
            <a:off x="6336466" y="608485"/>
            <a:ext cx="10893165" cy="2408982"/>
          </a:xfrm>
          <a:prstGeom prst="rect">
            <a:avLst/>
          </a:prstGeom>
        </p:spPr>
        <p:txBody>
          <a:bodyPr anchor="t" rtlCol="false" tIns="0" lIns="0" bIns="0" rIns="0">
            <a:spAutoFit/>
          </a:bodyPr>
          <a:lstStyle/>
          <a:p>
            <a:pPr algn="l">
              <a:lnSpc>
                <a:spcPts val="3861"/>
              </a:lnSpc>
            </a:pPr>
            <a:r>
              <a:rPr lang="en-US" sz="2758" spc="-137">
                <a:solidFill>
                  <a:srgbClr val="201E21"/>
                </a:solidFill>
                <a:latin typeface="Poppins Light"/>
                <a:ea typeface="Poppins Light"/>
                <a:cs typeface="Poppins Light"/>
                <a:sym typeface="Poppins Light"/>
              </a:rPr>
              <a:t>In addition to analyzing energy expenditure during menstrual and non-menstrual days, I also investigated the differences in energy expenditure between the Follicular Phase and the Luteal Phase of the menstrual cycle.</a:t>
            </a:r>
          </a:p>
          <a:p>
            <a:pPr algn="l">
              <a:lnSpc>
                <a:spcPts val="3581"/>
              </a:lnSpc>
            </a:pPr>
          </a:p>
        </p:txBody>
      </p:sp>
      <p:sp>
        <p:nvSpPr>
          <p:cNvPr name="TextBox 9" id="9"/>
          <p:cNvSpPr txBox="true"/>
          <p:nvPr/>
        </p:nvSpPr>
        <p:spPr>
          <a:xfrm rot="0">
            <a:off x="10243707" y="4452723"/>
            <a:ext cx="7078532" cy="883686"/>
          </a:xfrm>
          <a:prstGeom prst="rect">
            <a:avLst/>
          </a:prstGeom>
        </p:spPr>
        <p:txBody>
          <a:bodyPr anchor="t" rtlCol="false" tIns="0" lIns="0" bIns="0" rIns="0">
            <a:spAutoFit/>
          </a:bodyPr>
          <a:lstStyle/>
          <a:p>
            <a:pPr algn="l">
              <a:lnSpc>
                <a:spcPts val="3550"/>
              </a:lnSpc>
            </a:pPr>
            <a:r>
              <a:rPr lang="en-US" sz="2536" spc="-126">
                <a:solidFill>
                  <a:srgbClr val="201E21"/>
                </a:solidFill>
                <a:latin typeface="Inter Light"/>
                <a:ea typeface="Inter Light"/>
                <a:cs typeface="Inter Light"/>
                <a:sym typeface="Inter Light"/>
              </a:rPr>
              <a:t>first half of the cycle, starting from the first day of menstruation to ovulation</a:t>
            </a:r>
          </a:p>
        </p:txBody>
      </p:sp>
      <p:sp>
        <p:nvSpPr>
          <p:cNvPr name="TextBox 10" id="10"/>
          <p:cNvSpPr txBox="true"/>
          <p:nvPr/>
        </p:nvSpPr>
        <p:spPr>
          <a:xfrm rot="0">
            <a:off x="6336466" y="4588976"/>
            <a:ext cx="3512146" cy="727710"/>
          </a:xfrm>
          <a:prstGeom prst="rect">
            <a:avLst/>
          </a:prstGeom>
        </p:spPr>
        <p:txBody>
          <a:bodyPr anchor="t" rtlCol="false" tIns="0" lIns="0" bIns="0" rIns="0">
            <a:spAutoFit/>
          </a:bodyPr>
          <a:lstStyle/>
          <a:p>
            <a:pPr algn="l" marL="0" indent="0" lvl="0">
              <a:lnSpc>
                <a:spcPts val="5400"/>
              </a:lnSpc>
              <a:spcBef>
                <a:spcPct val="0"/>
              </a:spcBef>
            </a:pPr>
            <a:r>
              <a:rPr lang="en-US" b="true" sz="5400" i="true" spc="-270">
                <a:solidFill>
                  <a:srgbClr val="FCA4C0"/>
                </a:solidFill>
                <a:latin typeface="Cormorant Garamond Medium Italics"/>
                <a:ea typeface="Cormorant Garamond Medium Italics"/>
                <a:cs typeface="Cormorant Garamond Medium Italics"/>
                <a:sym typeface="Cormorant Garamond Medium Italics"/>
              </a:rPr>
              <a:t>Follicular Phase</a:t>
            </a:r>
          </a:p>
        </p:txBody>
      </p:sp>
      <p:sp>
        <p:nvSpPr>
          <p:cNvPr name="TextBox 11" id="11"/>
          <p:cNvSpPr txBox="true"/>
          <p:nvPr/>
        </p:nvSpPr>
        <p:spPr>
          <a:xfrm rot="0">
            <a:off x="10336317" y="7770663"/>
            <a:ext cx="6893314" cy="883686"/>
          </a:xfrm>
          <a:prstGeom prst="rect">
            <a:avLst/>
          </a:prstGeom>
        </p:spPr>
        <p:txBody>
          <a:bodyPr anchor="t" rtlCol="false" tIns="0" lIns="0" bIns="0" rIns="0">
            <a:spAutoFit/>
          </a:bodyPr>
          <a:lstStyle/>
          <a:p>
            <a:pPr algn="l">
              <a:lnSpc>
                <a:spcPts val="3550"/>
              </a:lnSpc>
            </a:pPr>
            <a:r>
              <a:rPr lang="en-US" sz="2536" spc="-126">
                <a:solidFill>
                  <a:srgbClr val="201E21"/>
                </a:solidFill>
                <a:latin typeface="Inter Light"/>
                <a:ea typeface="Inter Light"/>
                <a:cs typeface="Inter Light"/>
                <a:sym typeface="Inter Light"/>
              </a:rPr>
              <a:t>second half of the cycle, after ovulation until the next menstruation</a:t>
            </a:r>
          </a:p>
        </p:txBody>
      </p:sp>
      <p:sp>
        <p:nvSpPr>
          <p:cNvPr name="TextBox 12" id="12"/>
          <p:cNvSpPr txBox="true"/>
          <p:nvPr/>
        </p:nvSpPr>
        <p:spPr>
          <a:xfrm rot="0">
            <a:off x="6521684" y="7759831"/>
            <a:ext cx="3512146" cy="727710"/>
          </a:xfrm>
          <a:prstGeom prst="rect">
            <a:avLst/>
          </a:prstGeom>
        </p:spPr>
        <p:txBody>
          <a:bodyPr anchor="t" rtlCol="false" tIns="0" lIns="0" bIns="0" rIns="0">
            <a:spAutoFit/>
          </a:bodyPr>
          <a:lstStyle/>
          <a:p>
            <a:pPr algn="l" marL="0" indent="0" lvl="0">
              <a:lnSpc>
                <a:spcPts val="5400"/>
              </a:lnSpc>
              <a:spcBef>
                <a:spcPct val="0"/>
              </a:spcBef>
            </a:pPr>
            <a:r>
              <a:rPr lang="en-US" b="true" sz="5400" i="true" spc="-270">
                <a:solidFill>
                  <a:srgbClr val="FCA4C0"/>
                </a:solidFill>
                <a:latin typeface="Cormorant Garamond Medium Italics"/>
                <a:ea typeface="Cormorant Garamond Medium Italics"/>
                <a:cs typeface="Cormorant Garamond Medium Italics"/>
                <a:sym typeface="Cormorant Garamond Medium Italics"/>
              </a:rPr>
              <a:t>Luteal Phase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AF9F4"/>
        </a:solidFill>
      </p:bgPr>
    </p:bg>
    <p:spTree>
      <p:nvGrpSpPr>
        <p:cNvPr id="1" name=""/>
        <p:cNvGrpSpPr/>
        <p:nvPr/>
      </p:nvGrpSpPr>
      <p:grpSpPr>
        <a:xfrm>
          <a:off x="0" y="0"/>
          <a:ext cx="0" cy="0"/>
          <a:chOff x="0" y="0"/>
          <a:chExt cx="0" cy="0"/>
        </a:xfrm>
      </p:grpSpPr>
      <p:sp>
        <p:nvSpPr>
          <p:cNvPr name="Freeform 2" id="2"/>
          <p:cNvSpPr/>
          <p:nvPr/>
        </p:nvSpPr>
        <p:spPr>
          <a:xfrm flipH="false" flipV="false" rot="0">
            <a:off x="7944200" y="1637204"/>
            <a:ext cx="8902089" cy="7621096"/>
          </a:xfrm>
          <a:custGeom>
            <a:avLst/>
            <a:gdLst/>
            <a:ahLst/>
            <a:cxnLst/>
            <a:rect r="r" b="b" t="t" l="l"/>
            <a:pathLst>
              <a:path h="7621096" w="8902089">
                <a:moveTo>
                  <a:pt x="0" y="0"/>
                </a:moveTo>
                <a:lnTo>
                  <a:pt x="8902089" y="0"/>
                </a:lnTo>
                <a:lnTo>
                  <a:pt x="8902089" y="7621096"/>
                </a:lnTo>
                <a:lnTo>
                  <a:pt x="0" y="7621096"/>
                </a:lnTo>
                <a:lnTo>
                  <a:pt x="0" y="0"/>
                </a:lnTo>
                <a:close/>
              </a:path>
            </a:pathLst>
          </a:custGeom>
          <a:blipFill>
            <a:blip r:embed="rId2"/>
            <a:stretch>
              <a:fillRect l="0" t="0" r="0" b="0"/>
            </a:stretch>
          </a:blipFill>
        </p:spPr>
      </p:sp>
      <p:sp>
        <p:nvSpPr>
          <p:cNvPr name="TextBox 3" id="3"/>
          <p:cNvSpPr txBox="true"/>
          <p:nvPr/>
        </p:nvSpPr>
        <p:spPr>
          <a:xfrm rot="0">
            <a:off x="804087" y="3018884"/>
            <a:ext cx="5897607" cy="5473836"/>
          </a:xfrm>
          <a:prstGeom prst="rect">
            <a:avLst/>
          </a:prstGeom>
        </p:spPr>
        <p:txBody>
          <a:bodyPr anchor="t" rtlCol="false" tIns="0" lIns="0" bIns="0" rIns="0">
            <a:spAutoFit/>
          </a:bodyPr>
          <a:lstStyle/>
          <a:p>
            <a:pPr algn="l">
              <a:lnSpc>
                <a:spcPts val="4359"/>
              </a:lnSpc>
            </a:pPr>
            <a:r>
              <a:rPr lang="en-US" sz="3113">
                <a:solidFill>
                  <a:srgbClr val="000000"/>
                </a:solidFill>
                <a:latin typeface="Canva Sans"/>
                <a:ea typeface="Canva Sans"/>
                <a:cs typeface="Canva Sans"/>
                <a:sym typeface="Canva Sans"/>
              </a:rPr>
              <a:t>Energy expenditure during the folicular phase was higher due to increased metabolic activity driven by elevated progesterone levels. This phase prepares the body for a potential pregnancy, leading to higher resting energy expenditure and thermogenesis."</a:t>
            </a:r>
          </a:p>
        </p:txBody>
      </p:sp>
      <p:sp>
        <p:nvSpPr>
          <p:cNvPr name="TextBox 4" id="4"/>
          <p:cNvSpPr txBox="true"/>
          <p:nvPr/>
        </p:nvSpPr>
        <p:spPr>
          <a:xfrm rot="0">
            <a:off x="804087" y="1541954"/>
            <a:ext cx="4147393" cy="887095"/>
          </a:xfrm>
          <a:prstGeom prst="rect">
            <a:avLst/>
          </a:prstGeom>
        </p:spPr>
        <p:txBody>
          <a:bodyPr anchor="t" rtlCol="false" tIns="0" lIns="0" bIns="0" rIns="0">
            <a:spAutoFit/>
          </a:bodyPr>
          <a:lstStyle/>
          <a:p>
            <a:pPr algn="ctr">
              <a:lnSpc>
                <a:spcPts val="7279"/>
              </a:lnSpc>
            </a:pPr>
            <a:r>
              <a:rPr lang="en-US" sz="5199" b="true">
                <a:solidFill>
                  <a:srgbClr val="FCA4C0"/>
                </a:solidFill>
                <a:latin typeface="Cormorant Garamond Bold"/>
                <a:ea typeface="Cormorant Garamond Bold"/>
                <a:cs typeface="Cormorant Garamond Bold"/>
                <a:sym typeface="Cormorant Garamond Bold"/>
              </a:rPr>
              <a:t>Follicular Phase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AF9F4"/>
        </a:solidFill>
      </p:bgPr>
    </p:bg>
    <p:spTree>
      <p:nvGrpSpPr>
        <p:cNvPr id="1" name=""/>
        <p:cNvGrpSpPr/>
        <p:nvPr/>
      </p:nvGrpSpPr>
      <p:grpSpPr>
        <a:xfrm>
          <a:off x="0" y="0"/>
          <a:ext cx="0" cy="0"/>
          <a:chOff x="0" y="0"/>
          <a:chExt cx="0" cy="0"/>
        </a:xfrm>
      </p:grpSpPr>
      <p:sp>
        <p:nvSpPr>
          <p:cNvPr name="Freeform 2" id="2"/>
          <p:cNvSpPr/>
          <p:nvPr/>
        </p:nvSpPr>
        <p:spPr>
          <a:xfrm flipH="false" flipV="false" rot="0">
            <a:off x="7949593" y="1496646"/>
            <a:ext cx="10090828" cy="7516638"/>
          </a:xfrm>
          <a:custGeom>
            <a:avLst/>
            <a:gdLst/>
            <a:ahLst/>
            <a:cxnLst/>
            <a:rect r="r" b="b" t="t" l="l"/>
            <a:pathLst>
              <a:path h="7516638" w="10090828">
                <a:moveTo>
                  <a:pt x="0" y="0"/>
                </a:moveTo>
                <a:lnTo>
                  <a:pt x="10090828" y="0"/>
                </a:lnTo>
                <a:lnTo>
                  <a:pt x="10090828" y="7516637"/>
                </a:lnTo>
                <a:lnTo>
                  <a:pt x="0" y="7516637"/>
                </a:lnTo>
                <a:lnTo>
                  <a:pt x="0" y="0"/>
                </a:lnTo>
                <a:close/>
              </a:path>
            </a:pathLst>
          </a:custGeom>
          <a:blipFill>
            <a:blip r:embed="rId2"/>
            <a:stretch>
              <a:fillRect l="0" t="0" r="0" b="0"/>
            </a:stretch>
          </a:blipFill>
        </p:spPr>
      </p:sp>
      <p:sp>
        <p:nvSpPr>
          <p:cNvPr name="TextBox 3" id="3"/>
          <p:cNvSpPr txBox="true"/>
          <p:nvPr/>
        </p:nvSpPr>
        <p:spPr>
          <a:xfrm rot="0">
            <a:off x="1028700" y="2561448"/>
            <a:ext cx="5617939" cy="6095294"/>
          </a:xfrm>
          <a:prstGeom prst="rect">
            <a:avLst/>
          </a:prstGeom>
        </p:spPr>
        <p:txBody>
          <a:bodyPr anchor="t" rtlCol="false" tIns="0" lIns="0" bIns="0" rIns="0">
            <a:spAutoFit/>
          </a:bodyPr>
          <a:lstStyle/>
          <a:p>
            <a:pPr algn="l">
              <a:lnSpc>
                <a:spcPts val="4404"/>
              </a:lnSpc>
            </a:pPr>
            <a:r>
              <a:rPr lang="en-US" sz="3146">
                <a:solidFill>
                  <a:srgbClr val="000000"/>
                </a:solidFill>
                <a:latin typeface="Canva Sans"/>
                <a:ea typeface="Canva Sans"/>
                <a:cs typeface="Canva Sans"/>
                <a:sym typeface="Canva Sans"/>
              </a:rPr>
              <a:t>Energy expenditure during the luteal phase was lower compared to both the follicular phase and the overall average. This may be attributed to higher progesterone levels in the luteal phase, leading to fatigue, reduced activity levels, and metabolic changes.</a:t>
            </a:r>
          </a:p>
        </p:txBody>
      </p:sp>
      <p:sp>
        <p:nvSpPr>
          <p:cNvPr name="TextBox 4" id="4"/>
          <p:cNvSpPr txBox="true"/>
          <p:nvPr/>
        </p:nvSpPr>
        <p:spPr>
          <a:xfrm rot="0">
            <a:off x="1028700" y="1535393"/>
            <a:ext cx="3278981" cy="887095"/>
          </a:xfrm>
          <a:prstGeom prst="rect">
            <a:avLst/>
          </a:prstGeom>
        </p:spPr>
        <p:txBody>
          <a:bodyPr anchor="t" rtlCol="false" tIns="0" lIns="0" bIns="0" rIns="0">
            <a:spAutoFit/>
          </a:bodyPr>
          <a:lstStyle/>
          <a:p>
            <a:pPr algn="ctr">
              <a:lnSpc>
                <a:spcPts val="7279"/>
              </a:lnSpc>
            </a:pPr>
            <a:r>
              <a:rPr lang="en-US" sz="5199" b="true">
                <a:solidFill>
                  <a:srgbClr val="FCA4C0"/>
                </a:solidFill>
                <a:latin typeface="Cormorant Garamond Bold"/>
                <a:ea typeface="Cormorant Garamond Bold"/>
                <a:cs typeface="Cormorant Garamond Bold"/>
                <a:sym typeface="Cormorant Garamond Bold"/>
              </a:rPr>
              <a:t>Luteal Phase</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FAF9F4"/>
        </a:solidFill>
      </p:bgPr>
    </p:bg>
    <p:spTree>
      <p:nvGrpSpPr>
        <p:cNvPr id="1" name=""/>
        <p:cNvGrpSpPr/>
        <p:nvPr/>
      </p:nvGrpSpPr>
      <p:grpSpPr>
        <a:xfrm>
          <a:off x="0" y="0"/>
          <a:ext cx="0" cy="0"/>
          <a:chOff x="0" y="0"/>
          <a:chExt cx="0" cy="0"/>
        </a:xfrm>
      </p:grpSpPr>
      <p:sp>
        <p:nvSpPr>
          <p:cNvPr name="TextBox 2" id="2"/>
          <p:cNvSpPr txBox="true"/>
          <p:nvPr/>
        </p:nvSpPr>
        <p:spPr>
          <a:xfrm rot="0">
            <a:off x="814629" y="1175754"/>
            <a:ext cx="15332603" cy="4180840"/>
          </a:xfrm>
          <a:prstGeom prst="rect">
            <a:avLst/>
          </a:prstGeom>
        </p:spPr>
        <p:txBody>
          <a:bodyPr anchor="t" rtlCol="false" tIns="0" lIns="0" bIns="0" rIns="0">
            <a:spAutoFit/>
          </a:bodyPr>
          <a:lstStyle/>
          <a:p>
            <a:pPr algn="l">
              <a:lnSpc>
                <a:spcPts val="4759"/>
              </a:lnSpc>
            </a:pPr>
            <a:r>
              <a:rPr lang="en-US" sz="3399">
                <a:solidFill>
                  <a:srgbClr val="000000"/>
                </a:solidFill>
                <a:latin typeface="Canva Sans"/>
                <a:ea typeface="Canva Sans"/>
                <a:cs typeface="Canva Sans"/>
                <a:sym typeface="Canva Sans"/>
              </a:rPr>
              <a:t>Barr and Janelle's study, The Influence of Menstrual Cycle Phases on Energy Intake and Expenditure (Journal of Human Nutrition and Dietetics), highlights that energy expenditure tends to </a:t>
            </a:r>
            <a:r>
              <a:rPr lang="en-US" sz="3399">
                <a:solidFill>
                  <a:srgbClr val="FF4E7C"/>
                </a:solidFill>
                <a:latin typeface="Canva Sans"/>
                <a:ea typeface="Canva Sans"/>
                <a:cs typeface="Canva Sans"/>
                <a:sym typeface="Canva Sans"/>
              </a:rPr>
              <a:t>increase during the follicular phase</a:t>
            </a:r>
            <a:r>
              <a:rPr lang="en-US" sz="3399">
                <a:solidFill>
                  <a:srgbClr val="000000"/>
                </a:solidFill>
                <a:latin typeface="Canva Sans"/>
                <a:ea typeface="Canva Sans"/>
                <a:cs typeface="Canva Sans"/>
                <a:sym typeface="Canva Sans"/>
              </a:rPr>
              <a:t> and </a:t>
            </a:r>
            <a:r>
              <a:rPr lang="en-US" sz="3399">
                <a:solidFill>
                  <a:srgbClr val="FF4E7C"/>
                </a:solidFill>
                <a:latin typeface="Canva Sans"/>
                <a:ea typeface="Canva Sans"/>
                <a:cs typeface="Canva Sans"/>
                <a:sym typeface="Canva Sans"/>
              </a:rPr>
              <a:t>decrease in the luteal phase</a:t>
            </a:r>
            <a:r>
              <a:rPr lang="en-US" sz="3399">
                <a:solidFill>
                  <a:srgbClr val="000000"/>
                </a:solidFill>
                <a:latin typeface="Canva Sans"/>
                <a:ea typeface="Canva Sans"/>
                <a:cs typeface="Canva Sans"/>
                <a:sym typeface="Canva Sans"/>
              </a:rPr>
              <a:t>. The authors attribute these fluctuations to hormonal changes, with elevated estrogen levels enhancing metabolic activity during the follicular phase, while increased progesterone in the luteal phase leads to reduced energy output.</a:t>
            </a:r>
          </a:p>
        </p:txBody>
      </p:sp>
      <p:sp>
        <p:nvSpPr>
          <p:cNvPr name="TextBox 3" id="3"/>
          <p:cNvSpPr txBox="true"/>
          <p:nvPr/>
        </p:nvSpPr>
        <p:spPr>
          <a:xfrm rot="0">
            <a:off x="814629" y="5699494"/>
            <a:ext cx="12907662" cy="701674"/>
          </a:xfrm>
          <a:prstGeom prst="rect">
            <a:avLst/>
          </a:prstGeom>
        </p:spPr>
        <p:txBody>
          <a:bodyPr anchor="t" rtlCol="false" tIns="0" lIns="0" bIns="0" rIns="0">
            <a:spAutoFit/>
          </a:bodyPr>
          <a:lstStyle/>
          <a:p>
            <a:pPr algn="l">
              <a:lnSpc>
                <a:spcPts val="2800"/>
              </a:lnSpc>
            </a:pPr>
            <a:r>
              <a:rPr lang="en-US" sz="2000">
                <a:solidFill>
                  <a:srgbClr val="000000"/>
                </a:solidFill>
                <a:latin typeface="Canva Sans"/>
                <a:ea typeface="Canva Sans"/>
                <a:cs typeface="Canva Sans"/>
                <a:sym typeface="Canva Sans"/>
              </a:rPr>
              <a:t>Barr, S.J., &amp; Janelle, K.E. (Year). The Influence of Menstrual Cycle Phases on Energy Intake and Expenditure. Journal of Human Nutrition and Dietetics.</a:t>
            </a:r>
          </a:p>
        </p:txBody>
      </p:sp>
      <p:sp>
        <p:nvSpPr>
          <p:cNvPr name="TextBox 4" id="4"/>
          <p:cNvSpPr txBox="true"/>
          <p:nvPr/>
        </p:nvSpPr>
        <p:spPr>
          <a:xfrm rot="0">
            <a:off x="814629" y="7406087"/>
            <a:ext cx="15938935" cy="2380615"/>
          </a:xfrm>
          <a:prstGeom prst="rect">
            <a:avLst/>
          </a:prstGeom>
        </p:spPr>
        <p:txBody>
          <a:bodyPr anchor="t" rtlCol="false" tIns="0" lIns="0" bIns="0" rIns="0">
            <a:spAutoFit/>
          </a:bodyPr>
          <a:lstStyle/>
          <a:p>
            <a:pPr algn="l">
              <a:lnSpc>
                <a:spcPts val="4759"/>
              </a:lnSpc>
            </a:pPr>
            <a:r>
              <a:rPr lang="en-US" sz="3399">
                <a:solidFill>
                  <a:srgbClr val="FF4E7C"/>
                </a:solidFill>
                <a:latin typeface="Canva Sans"/>
                <a:ea typeface="Canva Sans"/>
                <a:cs typeface="Canva Sans"/>
                <a:sym typeface="Canva Sans"/>
              </a:rPr>
              <a:t>My data align with these findings, showing a similar trend where energy expenditure increased in the follicular phase and decreased during the luteal phase."</a:t>
            </a:r>
          </a:p>
          <a:p>
            <a:pPr algn="l">
              <a:lnSpc>
                <a:spcPts val="4759"/>
              </a:lnSpc>
            </a:pPr>
          </a:p>
        </p:txBody>
      </p:sp>
      <p:sp>
        <p:nvSpPr>
          <p:cNvPr name="AutoShape 5" id="5"/>
          <p:cNvSpPr/>
          <p:nvPr/>
        </p:nvSpPr>
        <p:spPr>
          <a:xfrm>
            <a:off x="-629490" y="6801218"/>
            <a:ext cx="19297716" cy="0"/>
          </a:xfrm>
          <a:prstGeom prst="line">
            <a:avLst/>
          </a:prstGeom>
          <a:ln cap="flat" w="19050">
            <a:solidFill>
              <a:srgbClr val="FCA4C0"/>
            </a:solidFill>
            <a:prstDash val="solid"/>
            <a:headEnd type="none" len="sm" w="sm"/>
            <a:tailEnd type="none" len="sm" w="sm"/>
          </a:ln>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AF9F4"/>
        </a:solidFill>
      </p:bgPr>
    </p:bg>
    <p:spTree>
      <p:nvGrpSpPr>
        <p:cNvPr id="1" name=""/>
        <p:cNvGrpSpPr/>
        <p:nvPr/>
      </p:nvGrpSpPr>
      <p:grpSpPr>
        <a:xfrm>
          <a:off x="0" y="0"/>
          <a:ext cx="0" cy="0"/>
          <a:chOff x="0" y="0"/>
          <a:chExt cx="0" cy="0"/>
        </a:xfrm>
      </p:grpSpPr>
      <p:sp>
        <p:nvSpPr>
          <p:cNvPr name="Freeform 2" id="2"/>
          <p:cNvSpPr/>
          <p:nvPr/>
        </p:nvSpPr>
        <p:spPr>
          <a:xfrm flipH="false" flipV="false" rot="0">
            <a:off x="3466816" y="468272"/>
            <a:ext cx="11354367" cy="6982936"/>
          </a:xfrm>
          <a:custGeom>
            <a:avLst/>
            <a:gdLst/>
            <a:ahLst/>
            <a:cxnLst/>
            <a:rect r="r" b="b" t="t" l="l"/>
            <a:pathLst>
              <a:path h="6982936" w="11354367">
                <a:moveTo>
                  <a:pt x="0" y="0"/>
                </a:moveTo>
                <a:lnTo>
                  <a:pt x="11354368" y="0"/>
                </a:lnTo>
                <a:lnTo>
                  <a:pt x="11354368" y="6982936"/>
                </a:lnTo>
                <a:lnTo>
                  <a:pt x="0" y="6982936"/>
                </a:lnTo>
                <a:lnTo>
                  <a:pt x="0" y="0"/>
                </a:lnTo>
                <a:close/>
              </a:path>
            </a:pathLst>
          </a:custGeom>
          <a:blipFill>
            <a:blip r:embed="rId2"/>
            <a:stretch>
              <a:fillRect l="0" t="0" r="0" b="0"/>
            </a:stretch>
          </a:blipFill>
        </p:spPr>
      </p:sp>
      <p:sp>
        <p:nvSpPr>
          <p:cNvPr name="TextBox 3" id="3"/>
          <p:cNvSpPr txBox="true"/>
          <p:nvPr/>
        </p:nvSpPr>
        <p:spPr>
          <a:xfrm rot="0">
            <a:off x="2683534" y="7828426"/>
            <a:ext cx="12920932" cy="1155722"/>
          </a:xfrm>
          <a:prstGeom prst="rect">
            <a:avLst/>
          </a:prstGeom>
        </p:spPr>
        <p:txBody>
          <a:bodyPr anchor="t" rtlCol="false" tIns="0" lIns="0" bIns="0" rIns="0">
            <a:spAutoFit/>
          </a:bodyPr>
          <a:lstStyle/>
          <a:p>
            <a:pPr algn="l">
              <a:lnSpc>
                <a:spcPts val="3112"/>
              </a:lnSpc>
            </a:pPr>
            <a:r>
              <a:rPr lang="en-US" sz="2223" b="true">
                <a:solidFill>
                  <a:srgbClr val="000000"/>
                </a:solidFill>
                <a:latin typeface="Canva Sans Bold"/>
                <a:ea typeface="Canva Sans Bold"/>
                <a:cs typeface="Canva Sans Bold"/>
                <a:sym typeface="Canva Sans Bold"/>
              </a:rPr>
              <a:t>In this project, Machine Learning was applied, a robust time-series forecasting tool, to predict daily energy expenditure while incorporating phase-specific information. The goal was to model the relationship between menstrual phases and energy expenditure trends over time.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AF9F4"/>
        </a:solidFill>
      </p:bgPr>
    </p:bg>
    <p:spTree>
      <p:nvGrpSpPr>
        <p:cNvPr id="1" name=""/>
        <p:cNvGrpSpPr/>
        <p:nvPr/>
      </p:nvGrpSpPr>
      <p:grpSpPr>
        <a:xfrm>
          <a:off x="0" y="0"/>
          <a:ext cx="0" cy="0"/>
          <a:chOff x="0" y="0"/>
          <a:chExt cx="0" cy="0"/>
        </a:xfrm>
      </p:grpSpPr>
      <p:sp>
        <p:nvSpPr>
          <p:cNvPr name="Freeform 2" id="2"/>
          <p:cNvSpPr/>
          <p:nvPr/>
        </p:nvSpPr>
        <p:spPr>
          <a:xfrm flipH="false" flipV="false" rot="0">
            <a:off x="3844832" y="273606"/>
            <a:ext cx="10176391" cy="6767300"/>
          </a:xfrm>
          <a:custGeom>
            <a:avLst/>
            <a:gdLst/>
            <a:ahLst/>
            <a:cxnLst/>
            <a:rect r="r" b="b" t="t" l="l"/>
            <a:pathLst>
              <a:path h="6767300" w="10176391">
                <a:moveTo>
                  <a:pt x="0" y="0"/>
                </a:moveTo>
                <a:lnTo>
                  <a:pt x="10176390" y="0"/>
                </a:lnTo>
                <a:lnTo>
                  <a:pt x="10176390" y="6767300"/>
                </a:lnTo>
                <a:lnTo>
                  <a:pt x="0" y="6767300"/>
                </a:lnTo>
                <a:lnTo>
                  <a:pt x="0" y="0"/>
                </a:lnTo>
                <a:close/>
              </a:path>
            </a:pathLst>
          </a:custGeom>
          <a:blipFill>
            <a:blip r:embed="rId2"/>
            <a:stretch>
              <a:fillRect l="0" t="0" r="0" b="0"/>
            </a:stretch>
          </a:blipFill>
        </p:spPr>
      </p:sp>
      <p:sp>
        <p:nvSpPr>
          <p:cNvPr name="TextBox 3" id="3"/>
          <p:cNvSpPr txBox="true"/>
          <p:nvPr/>
        </p:nvSpPr>
        <p:spPr>
          <a:xfrm rot="0">
            <a:off x="2881239" y="7640256"/>
            <a:ext cx="12103576" cy="2268703"/>
          </a:xfrm>
          <a:prstGeom prst="rect">
            <a:avLst/>
          </a:prstGeom>
        </p:spPr>
        <p:txBody>
          <a:bodyPr anchor="t" rtlCol="false" tIns="0" lIns="0" bIns="0" rIns="0">
            <a:spAutoFit/>
          </a:bodyPr>
          <a:lstStyle/>
          <a:p>
            <a:pPr algn="l">
              <a:lnSpc>
                <a:spcPts val="3053"/>
              </a:lnSpc>
            </a:pPr>
            <a:r>
              <a:rPr lang="en-US" sz="2180">
                <a:solidFill>
                  <a:srgbClr val="000000"/>
                </a:solidFill>
                <a:latin typeface="Canva Sans"/>
                <a:ea typeface="Canva Sans"/>
                <a:cs typeface="Canva Sans"/>
                <a:sym typeface="Canva Sans"/>
              </a:rPr>
              <a:t>This visualization, generated with the Facebook Prophet model, breaks down the time series into its key components: </a:t>
            </a:r>
            <a:r>
              <a:rPr lang="en-US" sz="2180">
                <a:solidFill>
                  <a:srgbClr val="FF4E7C"/>
                </a:solidFill>
                <a:latin typeface="Canva Sans"/>
                <a:ea typeface="Canva Sans"/>
                <a:cs typeface="Canva Sans"/>
                <a:sym typeface="Canva Sans"/>
              </a:rPr>
              <a:t>trend</a:t>
            </a:r>
            <a:r>
              <a:rPr lang="en-US" sz="2180">
                <a:solidFill>
                  <a:srgbClr val="000000"/>
                </a:solidFill>
                <a:latin typeface="Canva Sans"/>
                <a:ea typeface="Canva Sans"/>
                <a:cs typeface="Canva Sans"/>
                <a:sym typeface="Canva Sans"/>
              </a:rPr>
              <a:t> and </a:t>
            </a:r>
            <a:r>
              <a:rPr lang="en-US" sz="2180">
                <a:solidFill>
                  <a:srgbClr val="FF4E7C"/>
                </a:solidFill>
                <a:latin typeface="Canva Sans"/>
                <a:ea typeface="Canva Sans"/>
                <a:cs typeface="Canva Sans"/>
                <a:sym typeface="Canva Sans"/>
              </a:rPr>
              <a:t>weekly seasonality</a:t>
            </a:r>
            <a:r>
              <a:rPr lang="en-US" sz="2180">
                <a:solidFill>
                  <a:srgbClr val="000000"/>
                </a:solidFill>
                <a:latin typeface="Canva Sans"/>
                <a:ea typeface="Canva Sans"/>
                <a:cs typeface="Canva Sans"/>
                <a:sym typeface="Canva Sans"/>
              </a:rPr>
              <a:t>. The trend indicates a gradual </a:t>
            </a:r>
            <a:r>
              <a:rPr lang="en-US" sz="2180">
                <a:solidFill>
                  <a:srgbClr val="FF4E7C"/>
                </a:solidFill>
                <a:latin typeface="Canva Sans"/>
                <a:ea typeface="Canva Sans"/>
                <a:cs typeface="Canva Sans"/>
                <a:sym typeface="Canva Sans"/>
              </a:rPr>
              <a:t>decline in energy</a:t>
            </a:r>
            <a:r>
              <a:rPr lang="en-US" sz="2180">
                <a:solidFill>
                  <a:srgbClr val="000000"/>
                </a:solidFill>
                <a:latin typeface="Canva Sans"/>
                <a:ea typeface="Canva Sans"/>
                <a:cs typeface="Canva Sans"/>
                <a:sym typeface="Canva Sans"/>
              </a:rPr>
              <a:t> expenditure over time, reflecting a long-term downward pattern. The weekly seasonality reveals </a:t>
            </a:r>
            <a:r>
              <a:rPr lang="en-US" sz="2180">
                <a:solidFill>
                  <a:srgbClr val="FF4E7C"/>
                </a:solidFill>
                <a:latin typeface="Canva Sans"/>
                <a:ea typeface="Canva Sans"/>
                <a:cs typeface="Canva Sans"/>
                <a:sym typeface="Canva Sans"/>
              </a:rPr>
              <a:t>consistent fluctuations</a:t>
            </a:r>
            <a:r>
              <a:rPr lang="en-US" sz="2180">
                <a:solidFill>
                  <a:srgbClr val="000000"/>
                </a:solidFill>
                <a:latin typeface="Canva Sans"/>
                <a:ea typeface="Canva Sans"/>
                <a:cs typeface="Canva Sans"/>
                <a:sym typeface="Canva Sans"/>
              </a:rPr>
              <a:t>, showing that energy expenditure peaks on Fridays and drops to its lowest levels on Tuesdays and Saturdays, likely influenced by recurring weekly routines or activities.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31488" t="-8286" r="-20616" b="-20052"/>
            </a:stretch>
          </a:blipFill>
        </p:spPr>
      </p:sp>
      <p:grpSp>
        <p:nvGrpSpPr>
          <p:cNvPr name="Group 3" id="3"/>
          <p:cNvGrpSpPr/>
          <p:nvPr/>
        </p:nvGrpSpPr>
        <p:grpSpPr>
          <a:xfrm rot="0">
            <a:off x="15244636" y="-3965488"/>
            <a:ext cx="7836392" cy="7846432"/>
            <a:chOff x="0" y="0"/>
            <a:chExt cx="10448523" cy="10461910"/>
          </a:xfrm>
        </p:grpSpPr>
        <p:sp>
          <p:nvSpPr>
            <p:cNvPr name="Freeform 4" id="4"/>
            <p:cNvSpPr/>
            <p:nvPr/>
          </p:nvSpPr>
          <p:spPr>
            <a:xfrm flipH="false" flipV="false" rot="4999918">
              <a:off x="508138" y="522463"/>
              <a:ext cx="9432246" cy="9416984"/>
            </a:xfrm>
            <a:custGeom>
              <a:avLst/>
              <a:gdLst/>
              <a:ahLst/>
              <a:cxnLst/>
              <a:rect r="r" b="b" t="t" l="l"/>
              <a:pathLst>
                <a:path h="9416984" w="9432246">
                  <a:moveTo>
                    <a:pt x="0" y="0"/>
                  </a:moveTo>
                  <a:lnTo>
                    <a:pt x="9432247" y="0"/>
                  </a:lnTo>
                  <a:lnTo>
                    <a:pt x="9432247" y="9416984"/>
                  </a:lnTo>
                  <a:lnTo>
                    <a:pt x="0" y="9416984"/>
                  </a:lnTo>
                  <a:lnTo>
                    <a:pt x="0" y="0"/>
                  </a:lnTo>
                  <a:close/>
                </a:path>
              </a:pathLst>
            </a:custGeom>
            <a:blipFill>
              <a:blip r:embed="rId3"/>
              <a:stretch>
                <a:fillRect l="0" t="0" r="0" b="0"/>
              </a:stretch>
            </a:blipFill>
          </p:spPr>
        </p:sp>
        <p:sp>
          <p:nvSpPr>
            <p:cNvPr name="Freeform 5" id="5"/>
            <p:cNvSpPr/>
            <p:nvPr/>
          </p:nvSpPr>
          <p:spPr>
            <a:xfrm flipH="false" flipV="false" rot="0">
              <a:off x="6124369" y="3814691"/>
              <a:ext cx="2048699" cy="2305732"/>
            </a:xfrm>
            <a:custGeom>
              <a:avLst/>
              <a:gdLst/>
              <a:ahLst/>
              <a:cxnLst/>
              <a:rect r="r" b="b" t="t" l="l"/>
              <a:pathLst>
                <a:path h="2305732" w="2048699">
                  <a:moveTo>
                    <a:pt x="0" y="0"/>
                  </a:moveTo>
                  <a:lnTo>
                    <a:pt x="2048699" y="0"/>
                  </a:lnTo>
                  <a:lnTo>
                    <a:pt x="2048699" y="2305732"/>
                  </a:lnTo>
                  <a:lnTo>
                    <a:pt x="0" y="23057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6" id="6"/>
          <p:cNvSpPr txBox="true"/>
          <p:nvPr/>
        </p:nvSpPr>
        <p:spPr>
          <a:xfrm rot="0">
            <a:off x="938444" y="4191392"/>
            <a:ext cx="16411113" cy="1234877"/>
          </a:xfrm>
          <a:prstGeom prst="rect">
            <a:avLst/>
          </a:prstGeom>
        </p:spPr>
        <p:txBody>
          <a:bodyPr anchor="t" rtlCol="false" tIns="0" lIns="0" bIns="0" rIns="0">
            <a:spAutoFit/>
          </a:bodyPr>
          <a:lstStyle/>
          <a:p>
            <a:pPr algn="ctr">
              <a:lnSpc>
                <a:spcPts val="9635"/>
              </a:lnSpc>
              <a:spcBef>
                <a:spcPct val="0"/>
              </a:spcBef>
            </a:pPr>
            <a:r>
              <a:rPr lang="en-US" b="true" sz="6882">
                <a:solidFill>
                  <a:srgbClr val="FFFFFF"/>
                </a:solidFill>
                <a:latin typeface="Poppins Bold"/>
                <a:ea typeface="Poppins Bold"/>
                <a:cs typeface="Poppins Bold"/>
                <a:sym typeface="Poppins Bold"/>
              </a:rPr>
              <a:t>Thank you for your time</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AF9F4"/>
        </a:solidFill>
      </p:bgPr>
    </p:bg>
    <p:spTree>
      <p:nvGrpSpPr>
        <p:cNvPr id="1" name=""/>
        <p:cNvGrpSpPr/>
        <p:nvPr/>
      </p:nvGrpSpPr>
      <p:grpSpPr>
        <a:xfrm>
          <a:off x="0" y="0"/>
          <a:ext cx="0" cy="0"/>
          <a:chOff x="0" y="0"/>
          <a:chExt cx="0" cy="0"/>
        </a:xfrm>
      </p:grpSpPr>
      <p:sp>
        <p:nvSpPr>
          <p:cNvPr name="TextBox 2" id="2"/>
          <p:cNvSpPr txBox="true"/>
          <p:nvPr/>
        </p:nvSpPr>
        <p:spPr>
          <a:xfrm rot="0">
            <a:off x="5534255" y="1150121"/>
            <a:ext cx="6908006" cy="1786465"/>
          </a:xfrm>
          <a:prstGeom prst="rect">
            <a:avLst/>
          </a:prstGeom>
        </p:spPr>
        <p:txBody>
          <a:bodyPr anchor="t" rtlCol="false" tIns="0" lIns="0" bIns="0" rIns="0">
            <a:spAutoFit/>
          </a:bodyPr>
          <a:lstStyle/>
          <a:p>
            <a:pPr algn="ctr">
              <a:lnSpc>
                <a:spcPts val="13883"/>
              </a:lnSpc>
              <a:spcBef>
                <a:spcPct val="0"/>
              </a:spcBef>
            </a:pPr>
            <a:r>
              <a:rPr lang="en-US" sz="9916">
                <a:solidFill>
                  <a:srgbClr val="FF89A9"/>
                </a:solidFill>
                <a:latin typeface="Poppins"/>
                <a:ea typeface="Poppins"/>
                <a:cs typeface="Poppins"/>
                <a:sym typeface="Poppins"/>
              </a:rPr>
              <a:t>Hypothesis</a:t>
            </a:r>
          </a:p>
        </p:txBody>
      </p:sp>
      <p:sp>
        <p:nvSpPr>
          <p:cNvPr name="TextBox 3" id="3"/>
          <p:cNvSpPr txBox="true"/>
          <p:nvPr/>
        </p:nvSpPr>
        <p:spPr>
          <a:xfrm rot="0">
            <a:off x="0" y="4165049"/>
            <a:ext cx="18288000" cy="2281237"/>
          </a:xfrm>
          <a:prstGeom prst="rect">
            <a:avLst/>
          </a:prstGeom>
        </p:spPr>
        <p:txBody>
          <a:bodyPr anchor="t" rtlCol="false" tIns="0" lIns="0" bIns="0" rIns="0">
            <a:spAutoFit/>
          </a:bodyPr>
          <a:lstStyle/>
          <a:p>
            <a:pPr algn="ctr">
              <a:lnSpc>
                <a:spcPts val="5945"/>
              </a:lnSpc>
            </a:pPr>
            <a:r>
              <a:rPr lang="en-US" sz="4246" b="true">
                <a:solidFill>
                  <a:srgbClr val="000000"/>
                </a:solidFill>
                <a:latin typeface="Poppins Bold"/>
                <a:ea typeface="Poppins Bold"/>
                <a:cs typeface="Poppins Bold"/>
                <a:sym typeface="Poppins Bold"/>
              </a:rPr>
              <a:t>Energy expenditure decreases on menstrual days compared to non-menstrual days due to hormonal and psychological variations.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23486" t="0" r="0" b="-229297"/>
            </a:stretch>
          </a:blipFill>
        </p:spPr>
      </p:sp>
      <p:grpSp>
        <p:nvGrpSpPr>
          <p:cNvPr name="Group 3" id="3"/>
          <p:cNvGrpSpPr/>
          <p:nvPr/>
        </p:nvGrpSpPr>
        <p:grpSpPr>
          <a:xfrm rot="0">
            <a:off x="3159214" y="2400993"/>
            <a:ext cx="11969572" cy="6387459"/>
            <a:chOff x="0" y="0"/>
            <a:chExt cx="15959429" cy="8516611"/>
          </a:xfrm>
        </p:grpSpPr>
        <p:sp>
          <p:nvSpPr>
            <p:cNvPr name="Freeform 4" id="4"/>
            <p:cNvSpPr/>
            <p:nvPr/>
          </p:nvSpPr>
          <p:spPr>
            <a:xfrm flipH="false" flipV="false" rot="0">
              <a:off x="0" y="0"/>
              <a:ext cx="8505966" cy="8516611"/>
            </a:xfrm>
            <a:custGeom>
              <a:avLst/>
              <a:gdLst/>
              <a:ahLst/>
              <a:cxnLst/>
              <a:rect r="r" b="b" t="t" l="l"/>
              <a:pathLst>
                <a:path h="8516611" w="8505966">
                  <a:moveTo>
                    <a:pt x="0" y="0"/>
                  </a:moveTo>
                  <a:lnTo>
                    <a:pt x="8505966" y="0"/>
                  </a:lnTo>
                  <a:lnTo>
                    <a:pt x="8505966" y="8516611"/>
                  </a:lnTo>
                  <a:lnTo>
                    <a:pt x="0" y="8516611"/>
                  </a:lnTo>
                  <a:lnTo>
                    <a:pt x="0" y="0"/>
                  </a:lnTo>
                  <a:close/>
                </a:path>
              </a:pathLst>
            </a:custGeom>
            <a:blipFill>
              <a:blip r:embed="rId3"/>
              <a:stretch>
                <a:fillRect l="0" t="0" r="0" b="0"/>
              </a:stretch>
            </a:blipFill>
          </p:spPr>
        </p:sp>
        <p:sp>
          <p:nvSpPr>
            <p:cNvPr name="Freeform 5" id="5"/>
            <p:cNvSpPr/>
            <p:nvPr/>
          </p:nvSpPr>
          <p:spPr>
            <a:xfrm flipH="false" flipV="false" rot="0">
              <a:off x="7453463" y="0"/>
              <a:ext cx="8505966" cy="8516611"/>
            </a:xfrm>
            <a:custGeom>
              <a:avLst/>
              <a:gdLst/>
              <a:ahLst/>
              <a:cxnLst/>
              <a:rect r="r" b="b" t="t" l="l"/>
              <a:pathLst>
                <a:path h="8516611" w="8505966">
                  <a:moveTo>
                    <a:pt x="0" y="0"/>
                  </a:moveTo>
                  <a:lnTo>
                    <a:pt x="8505966" y="0"/>
                  </a:lnTo>
                  <a:lnTo>
                    <a:pt x="8505966" y="8516611"/>
                  </a:lnTo>
                  <a:lnTo>
                    <a:pt x="0" y="8516611"/>
                  </a:lnTo>
                  <a:lnTo>
                    <a:pt x="0" y="0"/>
                  </a:lnTo>
                  <a:close/>
                </a:path>
              </a:pathLst>
            </a:custGeom>
            <a:blipFill>
              <a:blip r:embed="rId3"/>
              <a:stretch>
                <a:fillRect l="0" t="0" r="0" b="0"/>
              </a:stretch>
            </a:blipFill>
          </p:spPr>
        </p:sp>
        <p:grpSp>
          <p:nvGrpSpPr>
            <p:cNvPr name="Group 6" id="6"/>
            <p:cNvGrpSpPr/>
            <p:nvPr/>
          </p:nvGrpSpPr>
          <p:grpSpPr>
            <a:xfrm rot="0">
              <a:off x="8135369" y="687229"/>
              <a:ext cx="7142154" cy="714215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F9F4"/>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799"/>
                  </a:lnSpc>
                </a:pPr>
              </a:p>
            </p:txBody>
          </p:sp>
        </p:grpSp>
        <p:grpSp>
          <p:nvGrpSpPr>
            <p:cNvPr name="Group 9" id="9"/>
            <p:cNvGrpSpPr/>
            <p:nvPr/>
          </p:nvGrpSpPr>
          <p:grpSpPr>
            <a:xfrm rot="0">
              <a:off x="681906" y="687229"/>
              <a:ext cx="7142154" cy="714215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F9F4"/>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799"/>
                  </a:lnSpc>
                </a:pPr>
              </a:p>
            </p:txBody>
          </p:sp>
        </p:grpSp>
      </p:grpSp>
      <p:sp>
        <p:nvSpPr>
          <p:cNvPr name="Freeform 12" id="12"/>
          <p:cNvSpPr/>
          <p:nvPr/>
        </p:nvSpPr>
        <p:spPr>
          <a:xfrm flipH="false" flipV="false" rot="0">
            <a:off x="4124290" y="3255233"/>
            <a:ext cx="4443199" cy="4443199"/>
          </a:xfrm>
          <a:custGeom>
            <a:avLst/>
            <a:gdLst/>
            <a:ahLst/>
            <a:cxnLst/>
            <a:rect r="r" b="b" t="t" l="l"/>
            <a:pathLst>
              <a:path h="4443199" w="4443199">
                <a:moveTo>
                  <a:pt x="0" y="0"/>
                </a:moveTo>
                <a:lnTo>
                  <a:pt x="4443199" y="0"/>
                </a:lnTo>
                <a:lnTo>
                  <a:pt x="4443199" y="4443199"/>
                </a:lnTo>
                <a:lnTo>
                  <a:pt x="0" y="4443199"/>
                </a:lnTo>
                <a:lnTo>
                  <a:pt x="0" y="0"/>
                </a:lnTo>
                <a:close/>
              </a:path>
            </a:pathLst>
          </a:custGeom>
          <a:blipFill>
            <a:blip r:embed="rId4"/>
            <a:stretch>
              <a:fillRect l="0" t="0" r="0" b="0"/>
            </a:stretch>
          </a:blipFill>
        </p:spPr>
      </p:sp>
      <p:sp>
        <p:nvSpPr>
          <p:cNvPr name="Freeform 13" id="13"/>
          <p:cNvSpPr/>
          <p:nvPr/>
        </p:nvSpPr>
        <p:spPr>
          <a:xfrm flipH="false" flipV="false" rot="0">
            <a:off x="10093637" y="3777059"/>
            <a:ext cx="3635327" cy="3635327"/>
          </a:xfrm>
          <a:custGeom>
            <a:avLst/>
            <a:gdLst/>
            <a:ahLst/>
            <a:cxnLst/>
            <a:rect r="r" b="b" t="t" l="l"/>
            <a:pathLst>
              <a:path h="3635327" w="3635327">
                <a:moveTo>
                  <a:pt x="0" y="0"/>
                </a:moveTo>
                <a:lnTo>
                  <a:pt x="3635326" y="0"/>
                </a:lnTo>
                <a:lnTo>
                  <a:pt x="3635326" y="3635327"/>
                </a:lnTo>
                <a:lnTo>
                  <a:pt x="0" y="3635327"/>
                </a:lnTo>
                <a:lnTo>
                  <a:pt x="0" y="0"/>
                </a:lnTo>
                <a:close/>
              </a:path>
            </a:pathLst>
          </a:custGeom>
          <a:blipFill>
            <a:blip r:embed="rId5"/>
            <a:stretch>
              <a:fillRect l="0" t="0" r="0" b="0"/>
            </a:stretch>
          </a:blipFill>
        </p:spPr>
      </p:sp>
      <p:sp>
        <p:nvSpPr>
          <p:cNvPr name="TextBox 14" id="14"/>
          <p:cNvSpPr txBox="true"/>
          <p:nvPr/>
        </p:nvSpPr>
        <p:spPr>
          <a:xfrm rot="0">
            <a:off x="6459559" y="577274"/>
            <a:ext cx="4969222" cy="1652269"/>
          </a:xfrm>
          <a:prstGeom prst="rect">
            <a:avLst/>
          </a:prstGeom>
        </p:spPr>
        <p:txBody>
          <a:bodyPr anchor="t" rtlCol="false" tIns="0" lIns="0" bIns="0" rIns="0">
            <a:spAutoFit/>
          </a:bodyPr>
          <a:lstStyle/>
          <a:p>
            <a:pPr algn="ctr">
              <a:lnSpc>
                <a:spcPts val="12880"/>
              </a:lnSpc>
            </a:pPr>
            <a:r>
              <a:rPr lang="en-US" sz="9200" b="true">
                <a:solidFill>
                  <a:srgbClr val="FFFFFF"/>
                </a:solidFill>
                <a:latin typeface="Poppins Bold"/>
                <a:ea typeface="Poppins Bold"/>
                <a:cs typeface="Poppins Bold"/>
                <a:sym typeface="Poppins Bold"/>
              </a:rPr>
              <a:t>My Data</a:t>
            </a:r>
          </a:p>
        </p:txBody>
      </p:sp>
      <p:sp>
        <p:nvSpPr>
          <p:cNvPr name="TextBox 15" id="15"/>
          <p:cNvSpPr txBox="true"/>
          <p:nvPr/>
        </p:nvSpPr>
        <p:spPr>
          <a:xfrm rot="0">
            <a:off x="4351628" y="8440144"/>
            <a:ext cx="4443199" cy="934720"/>
          </a:xfrm>
          <a:prstGeom prst="rect">
            <a:avLst/>
          </a:prstGeom>
        </p:spPr>
        <p:txBody>
          <a:bodyPr anchor="t" rtlCol="false" tIns="0" lIns="0" bIns="0" rIns="0">
            <a:spAutoFit/>
          </a:bodyPr>
          <a:lstStyle/>
          <a:p>
            <a:pPr algn="ctr">
              <a:lnSpc>
                <a:spcPts val="7279"/>
              </a:lnSpc>
            </a:pPr>
            <a:r>
              <a:rPr lang="en-US" sz="5199" b="true">
                <a:solidFill>
                  <a:srgbClr val="FFFFFF"/>
                </a:solidFill>
                <a:latin typeface="Poppins Bold"/>
                <a:ea typeface="Poppins Bold"/>
                <a:cs typeface="Poppins Bold"/>
                <a:sym typeface="Poppins Bold"/>
              </a:rPr>
              <a:t>Pepapp</a:t>
            </a:r>
          </a:p>
        </p:txBody>
      </p:sp>
      <p:sp>
        <p:nvSpPr>
          <p:cNvPr name="TextBox 16" id="16"/>
          <p:cNvSpPr txBox="true"/>
          <p:nvPr/>
        </p:nvSpPr>
        <p:spPr>
          <a:xfrm rot="0">
            <a:off x="9942716" y="8465944"/>
            <a:ext cx="4237583"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Apple Health</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AF9F4"/>
        </a:solidFill>
      </p:bgPr>
    </p:bg>
    <p:spTree>
      <p:nvGrpSpPr>
        <p:cNvPr id="1" name=""/>
        <p:cNvGrpSpPr/>
        <p:nvPr/>
      </p:nvGrpSpPr>
      <p:grpSpPr>
        <a:xfrm>
          <a:off x="0" y="0"/>
          <a:ext cx="0" cy="0"/>
          <a:chOff x="0" y="0"/>
          <a:chExt cx="0" cy="0"/>
        </a:xfrm>
      </p:grpSpPr>
      <p:grpSp>
        <p:nvGrpSpPr>
          <p:cNvPr name="Group 2" id="2"/>
          <p:cNvGrpSpPr/>
          <p:nvPr/>
        </p:nvGrpSpPr>
        <p:grpSpPr>
          <a:xfrm rot="0">
            <a:off x="1977221" y="3577034"/>
            <a:ext cx="14015814" cy="8068318"/>
            <a:chOff x="0" y="0"/>
            <a:chExt cx="18687752" cy="10757757"/>
          </a:xfrm>
        </p:grpSpPr>
        <p:grpSp>
          <p:nvGrpSpPr>
            <p:cNvPr name="Group 3" id="3"/>
            <p:cNvGrpSpPr/>
            <p:nvPr/>
          </p:nvGrpSpPr>
          <p:grpSpPr>
            <a:xfrm rot="-5400000">
              <a:off x="5473640" y="-5473640"/>
              <a:ext cx="7740473" cy="18687752"/>
              <a:chOff x="0" y="0"/>
              <a:chExt cx="1026792" cy="2478975"/>
            </a:xfrm>
          </p:grpSpPr>
          <p:sp>
            <p:nvSpPr>
              <p:cNvPr name="Freeform 4" id="4"/>
              <p:cNvSpPr/>
              <p:nvPr/>
            </p:nvSpPr>
            <p:spPr>
              <a:xfrm flipH="false" flipV="false" rot="0">
                <a:off x="0" y="0"/>
                <a:ext cx="1026792" cy="2478975"/>
              </a:xfrm>
              <a:custGeom>
                <a:avLst/>
                <a:gdLst/>
                <a:ahLst/>
                <a:cxnLst/>
                <a:rect r="r" b="b" t="t" l="l"/>
                <a:pathLst>
                  <a:path h="2478975" w="1026792">
                    <a:moveTo>
                      <a:pt x="55259" y="0"/>
                    </a:moveTo>
                    <a:lnTo>
                      <a:pt x="971533" y="0"/>
                    </a:lnTo>
                    <a:cubicBezTo>
                      <a:pt x="1002052" y="0"/>
                      <a:pt x="1026792" y="24740"/>
                      <a:pt x="1026792" y="55259"/>
                    </a:cubicBezTo>
                    <a:lnTo>
                      <a:pt x="1026792" y="2423715"/>
                    </a:lnTo>
                    <a:cubicBezTo>
                      <a:pt x="1026792" y="2438371"/>
                      <a:pt x="1020970" y="2452426"/>
                      <a:pt x="1010607" y="2462790"/>
                    </a:cubicBezTo>
                    <a:cubicBezTo>
                      <a:pt x="1000244" y="2473153"/>
                      <a:pt x="986188" y="2478975"/>
                      <a:pt x="971533" y="2478975"/>
                    </a:cubicBezTo>
                    <a:lnTo>
                      <a:pt x="55259" y="2478975"/>
                    </a:lnTo>
                    <a:cubicBezTo>
                      <a:pt x="24740" y="2478975"/>
                      <a:pt x="0" y="2454234"/>
                      <a:pt x="0" y="2423715"/>
                    </a:cubicBezTo>
                    <a:lnTo>
                      <a:pt x="0" y="55259"/>
                    </a:lnTo>
                    <a:cubicBezTo>
                      <a:pt x="0" y="24740"/>
                      <a:pt x="24740" y="0"/>
                      <a:pt x="55259" y="0"/>
                    </a:cubicBezTo>
                    <a:close/>
                  </a:path>
                </a:pathLst>
              </a:custGeom>
              <a:solidFill>
                <a:srgbClr val="FCA4C0"/>
              </a:solidFill>
            </p:spPr>
          </p:sp>
          <p:sp>
            <p:nvSpPr>
              <p:cNvPr name="TextBox 5" id="5"/>
              <p:cNvSpPr txBox="true"/>
              <p:nvPr/>
            </p:nvSpPr>
            <p:spPr>
              <a:xfrm>
                <a:off x="0" y="-38100"/>
                <a:ext cx="1026792" cy="2517075"/>
              </a:xfrm>
              <a:prstGeom prst="rect">
                <a:avLst/>
              </a:prstGeom>
            </p:spPr>
            <p:txBody>
              <a:bodyPr anchor="ctr" rtlCol="false" tIns="54767" lIns="54767" bIns="54767" rIns="54767"/>
              <a:lstStyle/>
              <a:p>
                <a:pPr algn="ctr">
                  <a:lnSpc>
                    <a:spcPts val="2799"/>
                  </a:lnSpc>
                </a:pPr>
              </a:p>
            </p:txBody>
          </p:sp>
        </p:grpSp>
        <p:sp>
          <p:nvSpPr>
            <p:cNvPr name="Freeform 6" id="6"/>
            <p:cNvSpPr/>
            <p:nvPr/>
          </p:nvSpPr>
          <p:spPr>
            <a:xfrm flipH="false" flipV="false" rot="-5400000">
              <a:off x="1607323" y="9679577"/>
              <a:ext cx="1078180" cy="1078180"/>
            </a:xfrm>
            <a:custGeom>
              <a:avLst/>
              <a:gdLst/>
              <a:ahLst/>
              <a:cxnLst/>
              <a:rect r="r" b="b" t="t" l="l"/>
              <a:pathLst>
                <a:path h="1078180" w="1078180">
                  <a:moveTo>
                    <a:pt x="0" y="0"/>
                  </a:moveTo>
                  <a:lnTo>
                    <a:pt x="1078180" y="0"/>
                  </a:lnTo>
                  <a:lnTo>
                    <a:pt x="1078180" y="1078180"/>
                  </a:lnTo>
                  <a:lnTo>
                    <a:pt x="0" y="1078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7" id="7"/>
          <p:cNvSpPr/>
          <p:nvPr/>
        </p:nvSpPr>
        <p:spPr>
          <a:xfrm flipH="false" flipV="false" rot="0">
            <a:off x="3334498" y="4049177"/>
            <a:ext cx="11301259" cy="4803035"/>
          </a:xfrm>
          <a:custGeom>
            <a:avLst/>
            <a:gdLst/>
            <a:ahLst/>
            <a:cxnLst/>
            <a:rect r="r" b="b" t="t" l="l"/>
            <a:pathLst>
              <a:path h="4803035" w="11301259">
                <a:moveTo>
                  <a:pt x="0" y="0"/>
                </a:moveTo>
                <a:lnTo>
                  <a:pt x="11301259" y="0"/>
                </a:lnTo>
                <a:lnTo>
                  <a:pt x="11301259" y="4803035"/>
                </a:lnTo>
                <a:lnTo>
                  <a:pt x="0" y="4803035"/>
                </a:lnTo>
                <a:lnTo>
                  <a:pt x="0" y="0"/>
                </a:lnTo>
                <a:close/>
              </a:path>
            </a:pathLst>
          </a:custGeom>
          <a:blipFill>
            <a:blip r:embed="rId4"/>
            <a:stretch>
              <a:fillRect l="0" t="0" r="0" b="0"/>
            </a:stretch>
          </a:blipFill>
        </p:spPr>
      </p:sp>
      <p:sp>
        <p:nvSpPr>
          <p:cNvPr name="TextBox 8" id="8"/>
          <p:cNvSpPr txBox="true"/>
          <p:nvPr/>
        </p:nvSpPr>
        <p:spPr>
          <a:xfrm rot="0">
            <a:off x="3681573" y="1133475"/>
            <a:ext cx="10924854" cy="1488155"/>
          </a:xfrm>
          <a:prstGeom prst="rect">
            <a:avLst/>
          </a:prstGeom>
        </p:spPr>
        <p:txBody>
          <a:bodyPr anchor="t" rtlCol="false" tIns="0" lIns="0" bIns="0" rIns="0">
            <a:spAutoFit/>
          </a:bodyPr>
          <a:lstStyle/>
          <a:p>
            <a:pPr algn="ctr">
              <a:lnSpc>
                <a:spcPts val="5713"/>
              </a:lnSpc>
            </a:pPr>
            <a:r>
              <a:rPr lang="en-US" b="true" sz="5713" spc="-285">
                <a:solidFill>
                  <a:srgbClr val="FF4E7C"/>
                </a:solidFill>
                <a:latin typeface="Cormorant Garamond Medium"/>
                <a:ea typeface="Cormorant Garamond Medium"/>
                <a:cs typeface="Cormorant Garamond Medium"/>
                <a:sym typeface="Cormorant Garamond Medium"/>
              </a:rPr>
              <a:t>The graph below shows the Menstrual Days Timeline from 2021 to 2024</a:t>
            </a:r>
          </a:p>
        </p:txBody>
      </p:sp>
      <p:sp>
        <p:nvSpPr>
          <p:cNvPr name="TextBox 9" id="9"/>
          <p:cNvSpPr txBox="true"/>
          <p:nvPr/>
        </p:nvSpPr>
        <p:spPr>
          <a:xfrm rot="0">
            <a:off x="6988378" y="9517049"/>
            <a:ext cx="4311243" cy="398635"/>
          </a:xfrm>
          <a:prstGeom prst="rect">
            <a:avLst/>
          </a:prstGeom>
        </p:spPr>
        <p:txBody>
          <a:bodyPr anchor="t" rtlCol="false" tIns="0" lIns="0" bIns="0" rIns="0">
            <a:spAutoFit/>
          </a:bodyPr>
          <a:lstStyle/>
          <a:p>
            <a:pPr algn="ctr">
              <a:lnSpc>
                <a:spcPts val="3051"/>
              </a:lnSpc>
              <a:spcBef>
                <a:spcPct val="0"/>
              </a:spcBef>
            </a:pPr>
            <a:r>
              <a:rPr lang="en-US" sz="2179">
                <a:solidFill>
                  <a:srgbClr val="000000"/>
                </a:solidFill>
                <a:latin typeface="Poppins"/>
                <a:ea typeface="Poppins"/>
                <a:cs typeface="Poppins"/>
                <a:sym typeface="Poppins"/>
              </a:rPr>
              <a:t>Regl Days Timeline (2021-2024)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AF9F4"/>
        </a:solidFill>
      </p:bgPr>
    </p:bg>
    <p:spTree>
      <p:nvGrpSpPr>
        <p:cNvPr id="1" name=""/>
        <p:cNvGrpSpPr/>
        <p:nvPr/>
      </p:nvGrpSpPr>
      <p:grpSpPr>
        <a:xfrm>
          <a:off x="0" y="0"/>
          <a:ext cx="0" cy="0"/>
          <a:chOff x="0" y="0"/>
          <a:chExt cx="0" cy="0"/>
        </a:xfrm>
      </p:grpSpPr>
      <p:grpSp>
        <p:nvGrpSpPr>
          <p:cNvPr name="Group 2" id="2"/>
          <p:cNvGrpSpPr/>
          <p:nvPr/>
        </p:nvGrpSpPr>
        <p:grpSpPr>
          <a:xfrm rot="0">
            <a:off x="-3339043" y="-747754"/>
            <a:ext cx="28021168" cy="16130614"/>
            <a:chOff x="0" y="0"/>
            <a:chExt cx="37361557" cy="21507485"/>
          </a:xfrm>
        </p:grpSpPr>
        <p:grpSp>
          <p:nvGrpSpPr>
            <p:cNvPr name="Group 3" id="3"/>
            <p:cNvGrpSpPr/>
            <p:nvPr/>
          </p:nvGrpSpPr>
          <p:grpSpPr>
            <a:xfrm rot="-5400000">
              <a:off x="10943194" y="-10943194"/>
              <a:ext cx="15475169" cy="37361557"/>
              <a:chOff x="0" y="0"/>
              <a:chExt cx="1026792" cy="2478975"/>
            </a:xfrm>
          </p:grpSpPr>
          <p:sp>
            <p:nvSpPr>
              <p:cNvPr name="Freeform 4" id="4"/>
              <p:cNvSpPr/>
              <p:nvPr/>
            </p:nvSpPr>
            <p:spPr>
              <a:xfrm flipH="false" flipV="false" rot="0">
                <a:off x="0" y="0"/>
                <a:ext cx="1026792" cy="2478975"/>
              </a:xfrm>
              <a:custGeom>
                <a:avLst/>
                <a:gdLst/>
                <a:ahLst/>
                <a:cxnLst/>
                <a:rect r="r" b="b" t="t" l="l"/>
                <a:pathLst>
                  <a:path h="2478975" w="1026792">
                    <a:moveTo>
                      <a:pt x="55259" y="0"/>
                    </a:moveTo>
                    <a:lnTo>
                      <a:pt x="971533" y="0"/>
                    </a:lnTo>
                    <a:cubicBezTo>
                      <a:pt x="1002052" y="0"/>
                      <a:pt x="1026792" y="24740"/>
                      <a:pt x="1026792" y="55259"/>
                    </a:cubicBezTo>
                    <a:lnTo>
                      <a:pt x="1026792" y="2423715"/>
                    </a:lnTo>
                    <a:cubicBezTo>
                      <a:pt x="1026792" y="2438371"/>
                      <a:pt x="1020970" y="2452426"/>
                      <a:pt x="1010607" y="2462790"/>
                    </a:cubicBezTo>
                    <a:cubicBezTo>
                      <a:pt x="1000244" y="2473153"/>
                      <a:pt x="986188" y="2478975"/>
                      <a:pt x="971533" y="2478975"/>
                    </a:cubicBezTo>
                    <a:lnTo>
                      <a:pt x="55259" y="2478975"/>
                    </a:lnTo>
                    <a:cubicBezTo>
                      <a:pt x="24740" y="2478975"/>
                      <a:pt x="0" y="2454234"/>
                      <a:pt x="0" y="2423715"/>
                    </a:cubicBezTo>
                    <a:lnTo>
                      <a:pt x="0" y="55259"/>
                    </a:lnTo>
                    <a:cubicBezTo>
                      <a:pt x="0" y="24740"/>
                      <a:pt x="24740" y="0"/>
                      <a:pt x="55259" y="0"/>
                    </a:cubicBezTo>
                    <a:close/>
                  </a:path>
                </a:pathLst>
              </a:custGeom>
              <a:solidFill>
                <a:srgbClr val="FCA4C0"/>
              </a:solidFill>
            </p:spPr>
          </p:sp>
          <p:sp>
            <p:nvSpPr>
              <p:cNvPr name="TextBox 5" id="5"/>
              <p:cNvSpPr txBox="true"/>
              <p:nvPr/>
            </p:nvSpPr>
            <p:spPr>
              <a:xfrm>
                <a:off x="0" y="-47625"/>
                <a:ext cx="1026792" cy="2526600"/>
              </a:xfrm>
              <a:prstGeom prst="rect">
                <a:avLst/>
              </a:prstGeom>
            </p:spPr>
            <p:txBody>
              <a:bodyPr anchor="ctr" rtlCol="false" tIns="54767" lIns="54767" bIns="54767" rIns="54767"/>
              <a:lstStyle/>
              <a:p>
                <a:pPr algn="ctr">
                  <a:lnSpc>
                    <a:spcPts val="2800"/>
                  </a:lnSpc>
                </a:pPr>
              </a:p>
            </p:txBody>
          </p:sp>
        </p:grpSp>
        <p:sp>
          <p:nvSpPr>
            <p:cNvPr name="Freeform 6" id="6"/>
            <p:cNvSpPr/>
            <p:nvPr/>
          </p:nvSpPr>
          <p:spPr>
            <a:xfrm flipH="false" flipV="false" rot="-5400000">
              <a:off x="3213446" y="19351930"/>
              <a:ext cx="2155555" cy="2155555"/>
            </a:xfrm>
            <a:custGeom>
              <a:avLst/>
              <a:gdLst/>
              <a:ahLst/>
              <a:cxnLst/>
              <a:rect r="r" b="b" t="t" l="l"/>
              <a:pathLst>
                <a:path h="2155555" w="2155555">
                  <a:moveTo>
                    <a:pt x="0" y="0"/>
                  </a:moveTo>
                  <a:lnTo>
                    <a:pt x="2155555" y="0"/>
                  </a:lnTo>
                  <a:lnTo>
                    <a:pt x="2155555" y="2155555"/>
                  </a:lnTo>
                  <a:lnTo>
                    <a:pt x="0" y="21555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7" id="7"/>
          <p:cNvSpPr/>
          <p:nvPr/>
        </p:nvSpPr>
        <p:spPr>
          <a:xfrm flipH="false" flipV="false" rot="0">
            <a:off x="5160839" y="3127911"/>
            <a:ext cx="7966321" cy="5949531"/>
          </a:xfrm>
          <a:custGeom>
            <a:avLst/>
            <a:gdLst/>
            <a:ahLst/>
            <a:cxnLst/>
            <a:rect r="r" b="b" t="t" l="l"/>
            <a:pathLst>
              <a:path h="5949531" w="7966321">
                <a:moveTo>
                  <a:pt x="0" y="0"/>
                </a:moveTo>
                <a:lnTo>
                  <a:pt x="7966322" y="0"/>
                </a:lnTo>
                <a:lnTo>
                  <a:pt x="7966322" y="5949531"/>
                </a:lnTo>
                <a:lnTo>
                  <a:pt x="0" y="5949531"/>
                </a:lnTo>
                <a:lnTo>
                  <a:pt x="0" y="0"/>
                </a:lnTo>
                <a:close/>
              </a:path>
            </a:pathLst>
          </a:custGeom>
          <a:blipFill>
            <a:blip r:embed="rId4"/>
            <a:stretch>
              <a:fillRect l="0" t="0" r="0" b="0"/>
            </a:stretch>
          </a:blipFill>
        </p:spPr>
      </p:sp>
      <p:sp>
        <p:nvSpPr>
          <p:cNvPr name="TextBox 8" id="8"/>
          <p:cNvSpPr txBox="true"/>
          <p:nvPr/>
        </p:nvSpPr>
        <p:spPr>
          <a:xfrm rot="0">
            <a:off x="3305168" y="1201026"/>
            <a:ext cx="11854319" cy="2114726"/>
          </a:xfrm>
          <a:prstGeom prst="rect">
            <a:avLst/>
          </a:prstGeom>
        </p:spPr>
        <p:txBody>
          <a:bodyPr anchor="t" rtlCol="false" tIns="0" lIns="0" bIns="0" rIns="0">
            <a:spAutoFit/>
          </a:bodyPr>
          <a:lstStyle/>
          <a:p>
            <a:pPr algn="ctr">
              <a:lnSpc>
                <a:spcPts val="3627"/>
              </a:lnSpc>
            </a:pPr>
            <a:r>
              <a:rPr lang="en-US" sz="3627" spc="-181">
                <a:solidFill>
                  <a:srgbClr val="FFFFFF"/>
                </a:solidFill>
                <a:latin typeface="Poppins"/>
                <a:ea typeface="Poppins"/>
                <a:cs typeface="Poppins"/>
                <a:sym typeface="Poppins"/>
              </a:rPr>
              <a:t>This visualization helps understand the variability and regularity of menstrual cycle lengths within the dataset.</a:t>
            </a:r>
          </a:p>
          <a:p>
            <a:pPr algn="ctr">
              <a:lnSpc>
                <a:spcPts val="3627"/>
              </a:lnSpc>
            </a:pPr>
          </a:p>
          <a:p>
            <a:pPr algn="ctr">
              <a:lnSpc>
                <a:spcPts val="3627"/>
              </a:lnSpc>
            </a:pPr>
          </a:p>
          <a:p>
            <a:pPr algn="ctr">
              <a:lnSpc>
                <a:spcPts val="2056"/>
              </a:lnSpc>
            </a:pPr>
          </a:p>
        </p:txBody>
      </p:sp>
      <p:sp>
        <p:nvSpPr>
          <p:cNvPr name="TextBox 9" id="9"/>
          <p:cNvSpPr txBox="true"/>
          <p:nvPr/>
        </p:nvSpPr>
        <p:spPr>
          <a:xfrm rot="0">
            <a:off x="7042100" y="9517049"/>
            <a:ext cx="4203799" cy="392304"/>
          </a:xfrm>
          <a:prstGeom prst="rect">
            <a:avLst/>
          </a:prstGeom>
        </p:spPr>
        <p:txBody>
          <a:bodyPr anchor="t" rtlCol="false" tIns="0" lIns="0" bIns="0" rIns="0">
            <a:spAutoFit/>
          </a:bodyPr>
          <a:lstStyle/>
          <a:p>
            <a:pPr algn="ctr">
              <a:lnSpc>
                <a:spcPts val="3051"/>
              </a:lnSpc>
              <a:spcBef>
                <a:spcPct val="0"/>
              </a:spcBef>
            </a:pPr>
            <a:r>
              <a:rPr lang="en-US" sz="2179">
                <a:solidFill>
                  <a:srgbClr val="FFFFFF"/>
                </a:solidFill>
                <a:latin typeface="Poppins"/>
                <a:ea typeface="Poppins"/>
                <a:cs typeface="Poppins"/>
                <a:sym typeface="Poppins"/>
              </a:rPr>
              <a:t>Distribution of Menstrual Cycle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AF9F4"/>
        </a:solidFill>
      </p:bgPr>
    </p:bg>
    <p:spTree>
      <p:nvGrpSpPr>
        <p:cNvPr id="1" name=""/>
        <p:cNvGrpSpPr/>
        <p:nvPr/>
      </p:nvGrpSpPr>
      <p:grpSpPr>
        <a:xfrm>
          <a:off x="0" y="0"/>
          <a:ext cx="0" cy="0"/>
          <a:chOff x="0" y="0"/>
          <a:chExt cx="0" cy="0"/>
        </a:xfrm>
      </p:grpSpPr>
      <p:grpSp>
        <p:nvGrpSpPr>
          <p:cNvPr name="Group 2" id="2"/>
          <p:cNvGrpSpPr/>
          <p:nvPr/>
        </p:nvGrpSpPr>
        <p:grpSpPr>
          <a:xfrm rot="0">
            <a:off x="-5906703" y="2924545"/>
            <a:ext cx="13870806" cy="11595467"/>
            <a:chOff x="0" y="0"/>
            <a:chExt cx="18494409" cy="15460623"/>
          </a:xfrm>
        </p:grpSpPr>
        <p:sp>
          <p:nvSpPr>
            <p:cNvPr name="Freeform 3" id="3"/>
            <p:cNvSpPr/>
            <p:nvPr/>
          </p:nvSpPr>
          <p:spPr>
            <a:xfrm flipH="false" flipV="false" rot="4317088">
              <a:off x="6225282" y="3179274"/>
              <a:ext cx="10826034" cy="10894122"/>
            </a:xfrm>
            <a:custGeom>
              <a:avLst/>
              <a:gdLst/>
              <a:ahLst/>
              <a:cxnLst/>
              <a:rect r="r" b="b" t="t" l="l"/>
              <a:pathLst>
                <a:path h="10894122" w="10826034">
                  <a:moveTo>
                    <a:pt x="0" y="0"/>
                  </a:moveTo>
                  <a:lnTo>
                    <a:pt x="10826034" y="0"/>
                  </a:lnTo>
                  <a:lnTo>
                    <a:pt x="10826034" y="10894122"/>
                  </a:lnTo>
                  <a:lnTo>
                    <a:pt x="0" y="10894122"/>
                  </a:lnTo>
                  <a:lnTo>
                    <a:pt x="0" y="0"/>
                  </a:lnTo>
                  <a:close/>
                </a:path>
              </a:pathLst>
            </a:custGeom>
            <a:blipFill>
              <a:blip r:embed="rId2"/>
              <a:stretch>
                <a:fillRect l="0" t="0" r="0" b="0"/>
              </a:stretch>
            </a:blipFill>
          </p:spPr>
        </p:sp>
        <p:sp>
          <p:nvSpPr>
            <p:cNvPr name="Freeform 4" id="4"/>
            <p:cNvSpPr/>
            <p:nvPr/>
          </p:nvSpPr>
          <p:spPr>
            <a:xfrm flipH="false" flipV="false" rot="-1058463">
              <a:off x="4759452" y="2350094"/>
              <a:ext cx="7033493" cy="6734569"/>
            </a:xfrm>
            <a:custGeom>
              <a:avLst/>
              <a:gdLst/>
              <a:ahLst/>
              <a:cxnLst/>
              <a:rect r="r" b="b" t="t" l="l"/>
              <a:pathLst>
                <a:path h="6734569" w="7033493">
                  <a:moveTo>
                    <a:pt x="0" y="0"/>
                  </a:moveTo>
                  <a:lnTo>
                    <a:pt x="7033492" y="0"/>
                  </a:lnTo>
                  <a:lnTo>
                    <a:pt x="7033492" y="6734569"/>
                  </a:lnTo>
                  <a:lnTo>
                    <a:pt x="0" y="6734569"/>
                  </a:lnTo>
                  <a:lnTo>
                    <a:pt x="0" y="0"/>
                  </a:lnTo>
                  <a:close/>
                </a:path>
              </a:pathLst>
            </a:custGeom>
            <a:blipFill>
              <a:blip r:embed="rId3"/>
              <a:stretch>
                <a:fillRect l="0" t="0" r="0" b="0"/>
              </a:stretch>
            </a:blipFill>
          </p:spPr>
        </p:sp>
        <p:sp>
          <p:nvSpPr>
            <p:cNvPr name="Freeform 5" id="5"/>
            <p:cNvSpPr/>
            <p:nvPr/>
          </p:nvSpPr>
          <p:spPr>
            <a:xfrm flipH="true" flipV="false" rot="9093653">
              <a:off x="1406976" y="1919673"/>
              <a:ext cx="10215326" cy="8497461"/>
            </a:xfrm>
            <a:custGeom>
              <a:avLst/>
              <a:gdLst/>
              <a:ahLst/>
              <a:cxnLst/>
              <a:rect r="r" b="b" t="t" l="l"/>
              <a:pathLst>
                <a:path h="8497461" w="10215326">
                  <a:moveTo>
                    <a:pt x="10215325" y="0"/>
                  </a:moveTo>
                  <a:lnTo>
                    <a:pt x="0" y="0"/>
                  </a:lnTo>
                  <a:lnTo>
                    <a:pt x="0" y="8497461"/>
                  </a:lnTo>
                  <a:lnTo>
                    <a:pt x="10215325" y="8497461"/>
                  </a:lnTo>
                  <a:lnTo>
                    <a:pt x="10215325" y="0"/>
                  </a:lnTo>
                  <a:close/>
                </a:path>
              </a:pathLst>
            </a:custGeom>
            <a:blipFill>
              <a:blip r:embed="rId4"/>
              <a:stretch>
                <a:fillRect l="0" t="0" r="0" b="0"/>
              </a:stretch>
            </a:blipFill>
          </p:spPr>
        </p:sp>
        <p:sp>
          <p:nvSpPr>
            <p:cNvPr name="Freeform 6" id="6"/>
            <p:cNvSpPr/>
            <p:nvPr/>
          </p:nvSpPr>
          <p:spPr>
            <a:xfrm flipH="false" flipV="false" rot="-558489">
              <a:off x="5081510" y="2797019"/>
              <a:ext cx="1913526" cy="1646288"/>
            </a:xfrm>
            <a:custGeom>
              <a:avLst/>
              <a:gdLst/>
              <a:ahLst/>
              <a:cxnLst/>
              <a:rect r="r" b="b" t="t" l="l"/>
              <a:pathLst>
                <a:path h="1646288" w="1913526">
                  <a:moveTo>
                    <a:pt x="0" y="0"/>
                  </a:moveTo>
                  <a:lnTo>
                    <a:pt x="1913526" y="0"/>
                  </a:lnTo>
                  <a:lnTo>
                    <a:pt x="1913526" y="1646288"/>
                  </a:lnTo>
                  <a:lnTo>
                    <a:pt x="0" y="1646288"/>
                  </a:lnTo>
                  <a:lnTo>
                    <a:pt x="0" y="0"/>
                  </a:lnTo>
                  <a:close/>
                </a:path>
              </a:pathLst>
            </a:custGeom>
            <a:blipFill>
              <a:blip r:embed="rId5"/>
              <a:stretch>
                <a:fillRect l="0" t="0" r="0" b="0"/>
              </a:stretch>
            </a:blipFill>
          </p:spPr>
        </p:sp>
        <p:sp>
          <p:nvSpPr>
            <p:cNvPr name="Freeform 7" id="7"/>
            <p:cNvSpPr/>
            <p:nvPr/>
          </p:nvSpPr>
          <p:spPr>
            <a:xfrm flipH="false" flipV="false" rot="0">
              <a:off x="6601664" y="4411708"/>
              <a:ext cx="1027825" cy="1029112"/>
            </a:xfrm>
            <a:custGeom>
              <a:avLst/>
              <a:gdLst/>
              <a:ahLst/>
              <a:cxnLst/>
              <a:rect r="r" b="b" t="t" l="l"/>
              <a:pathLst>
                <a:path h="1029112" w="1027825">
                  <a:moveTo>
                    <a:pt x="0" y="0"/>
                  </a:moveTo>
                  <a:lnTo>
                    <a:pt x="1027826" y="0"/>
                  </a:lnTo>
                  <a:lnTo>
                    <a:pt x="1027826" y="1029112"/>
                  </a:lnTo>
                  <a:lnTo>
                    <a:pt x="0" y="1029112"/>
                  </a:lnTo>
                  <a:lnTo>
                    <a:pt x="0" y="0"/>
                  </a:lnTo>
                  <a:close/>
                </a:path>
              </a:pathLst>
            </a:custGeom>
            <a:blipFill>
              <a:blip r:embed="rId6"/>
              <a:stretch>
                <a:fillRect l="0" t="0" r="0" b="0"/>
              </a:stretch>
            </a:blipFill>
          </p:spPr>
        </p:sp>
        <p:sp>
          <p:nvSpPr>
            <p:cNvPr name="Freeform 8" id="8"/>
            <p:cNvSpPr/>
            <p:nvPr/>
          </p:nvSpPr>
          <p:spPr>
            <a:xfrm flipH="false" flipV="false" rot="0">
              <a:off x="6175513" y="6089966"/>
              <a:ext cx="2215473" cy="2218246"/>
            </a:xfrm>
            <a:custGeom>
              <a:avLst/>
              <a:gdLst/>
              <a:ahLst/>
              <a:cxnLst/>
              <a:rect r="r" b="b" t="t" l="l"/>
              <a:pathLst>
                <a:path h="2218246" w="2215473">
                  <a:moveTo>
                    <a:pt x="0" y="0"/>
                  </a:moveTo>
                  <a:lnTo>
                    <a:pt x="2215473" y="0"/>
                  </a:lnTo>
                  <a:lnTo>
                    <a:pt x="2215473" y="2218245"/>
                  </a:lnTo>
                  <a:lnTo>
                    <a:pt x="0" y="2218245"/>
                  </a:lnTo>
                  <a:lnTo>
                    <a:pt x="0" y="0"/>
                  </a:lnTo>
                  <a:close/>
                </a:path>
              </a:pathLst>
            </a:custGeom>
            <a:blipFill>
              <a:blip r:embed="rId6"/>
              <a:stretch>
                <a:fillRect l="0" t="0" r="0" b="0"/>
              </a:stretch>
            </a:blipFill>
          </p:spPr>
        </p:sp>
      </p:grpSp>
      <p:sp>
        <p:nvSpPr>
          <p:cNvPr name="Freeform 9" id="9"/>
          <p:cNvSpPr/>
          <p:nvPr/>
        </p:nvSpPr>
        <p:spPr>
          <a:xfrm flipH="false" flipV="false" rot="0">
            <a:off x="13408860" y="-1999271"/>
            <a:ext cx="6551950" cy="6593157"/>
          </a:xfrm>
          <a:custGeom>
            <a:avLst/>
            <a:gdLst/>
            <a:ahLst/>
            <a:cxnLst/>
            <a:rect r="r" b="b" t="t" l="l"/>
            <a:pathLst>
              <a:path h="6593157" w="6551950">
                <a:moveTo>
                  <a:pt x="0" y="0"/>
                </a:moveTo>
                <a:lnTo>
                  <a:pt x="6551950" y="0"/>
                </a:lnTo>
                <a:lnTo>
                  <a:pt x="6551950" y="6593157"/>
                </a:lnTo>
                <a:lnTo>
                  <a:pt x="0" y="6593157"/>
                </a:lnTo>
                <a:lnTo>
                  <a:pt x="0" y="0"/>
                </a:lnTo>
                <a:close/>
              </a:path>
            </a:pathLst>
          </a:custGeom>
          <a:blipFill>
            <a:blip r:embed="rId2"/>
            <a:stretch>
              <a:fillRect l="0" t="0" r="0" b="0"/>
            </a:stretch>
          </a:blipFill>
        </p:spPr>
      </p:sp>
      <p:sp>
        <p:nvSpPr>
          <p:cNvPr name="Freeform 10" id="10"/>
          <p:cNvSpPr/>
          <p:nvPr/>
        </p:nvSpPr>
        <p:spPr>
          <a:xfrm flipH="false" flipV="false" rot="-10489314">
            <a:off x="13722208" y="6590556"/>
            <a:ext cx="7074185" cy="7062738"/>
          </a:xfrm>
          <a:custGeom>
            <a:avLst/>
            <a:gdLst/>
            <a:ahLst/>
            <a:cxnLst/>
            <a:rect r="r" b="b" t="t" l="l"/>
            <a:pathLst>
              <a:path h="7062738" w="7074185">
                <a:moveTo>
                  <a:pt x="0" y="0"/>
                </a:moveTo>
                <a:lnTo>
                  <a:pt x="7074184" y="0"/>
                </a:lnTo>
                <a:lnTo>
                  <a:pt x="7074184" y="7062738"/>
                </a:lnTo>
                <a:lnTo>
                  <a:pt x="0" y="7062738"/>
                </a:lnTo>
                <a:lnTo>
                  <a:pt x="0" y="0"/>
                </a:lnTo>
                <a:close/>
              </a:path>
            </a:pathLst>
          </a:custGeom>
          <a:blipFill>
            <a:blip r:embed="rId7"/>
            <a:stretch>
              <a:fillRect l="0" t="0" r="0" b="0"/>
            </a:stretch>
          </a:blipFill>
        </p:spPr>
      </p:sp>
      <p:sp>
        <p:nvSpPr>
          <p:cNvPr name="Freeform 11" id="11"/>
          <p:cNvSpPr/>
          <p:nvPr/>
        </p:nvSpPr>
        <p:spPr>
          <a:xfrm flipH="false" flipV="false" rot="0">
            <a:off x="2542555" y="2548818"/>
            <a:ext cx="4563879" cy="4563879"/>
          </a:xfrm>
          <a:custGeom>
            <a:avLst/>
            <a:gdLst/>
            <a:ahLst/>
            <a:cxnLst/>
            <a:rect r="r" b="b" t="t" l="l"/>
            <a:pathLst>
              <a:path h="4563879" w="4563879">
                <a:moveTo>
                  <a:pt x="0" y="0"/>
                </a:moveTo>
                <a:lnTo>
                  <a:pt x="4563878" y="0"/>
                </a:lnTo>
                <a:lnTo>
                  <a:pt x="4563878" y="4563878"/>
                </a:lnTo>
                <a:lnTo>
                  <a:pt x="0" y="4563878"/>
                </a:lnTo>
                <a:lnTo>
                  <a:pt x="0" y="0"/>
                </a:lnTo>
                <a:close/>
              </a:path>
            </a:pathLst>
          </a:custGeom>
          <a:blipFill>
            <a:blip r:embed="rId8"/>
            <a:stretch>
              <a:fillRect l="0" t="0" r="0" b="0"/>
            </a:stretch>
          </a:blipFill>
        </p:spPr>
      </p:sp>
      <p:sp>
        <p:nvSpPr>
          <p:cNvPr name="TextBox 12" id="12"/>
          <p:cNvSpPr txBox="true"/>
          <p:nvPr/>
        </p:nvSpPr>
        <p:spPr>
          <a:xfrm rot="0">
            <a:off x="9144000" y="2486594"/>
            <a:ext cx="6233863" cy="1156468"/>
          </a:xfrm>
          <a:prstGeom prst="rect">
            <a:avLst/>
          </a:prstGeom>
        </p:spPr>
        <p:txBody>
          <a:bodyPr anchor="t" rtlCol="false" tIns="0" lIns="0" bIns="0" rIns="0">
            <a:spAutoFit/>
          </a:bodyPr>
          <a:lstStyle/>
          <a:p>
            <a:pPr algn="l">
              <a:lnSpc>
                <a:spcPts val="4507"/>
              </a:lnSpc>
            </a:pPr>
          </a:p>
          <a:p>
            <a:pPr algn="l">
              <a:lnSpc>
                <a:spcPts val="4507"/>
              </a:lnSpc>
            </a:pPr>
          </a:p>
        </p:txBody>
      </p:sp>
      <p:sp>
        <p:nvSpPr>
          <p:cNvPr name="TextBox 13" id="13"/>
          <p:cNvSpPr txBox="true"/>
          <p:nvPr/>
        </p:nvSpPr>
        <p:spPr>
          <a:xfrm rot="0">
            <a:off x="7106433" y="1718376"/>
            <a:ext cx="8734584" cy="3706495"/>
          </a:xfrm>
          <a:prstGeom prst="rect">
            <a:avLst/>
          </a:prstGeom>
        </p:spPr>
        <p:txBody>
          <a:bodyPr anchor="t" rtlCol="false" tIns="0" lIns="0" bIns="0" rIns="0">
            <a:spAutoFit/>
          </a:bodyPr>
          <a:lstStyle/>
          <a:p>
            <a:pPr algn="ctr">
              <a:lnSpc>
                <a:spcPts val="7279"/>
              </a:lnSpc>
            </a:pPr>
          </a:p>
          <a:p>
            <a:pPr algn="ctr">
              <a:lnSpc>
                <a:spcPts val="7279"/>
              </a:lnSpc>
            </a:pPr>
            <a:r>
              <a:rPr lang="en-US" sz="5199" b="true">
                <a:solidFill>
                  <a:srgbClr val="FF4E7C"/>
                </a:solidFill>
                <a:latin typeface="Poppins Bold"/>
                <a:ea typeface="Poppins Bold"/>
                <a:cs typeface="Poppins Bold"/>
                <a:sym typeface="Poppins Bold"/>
              </a:rPr>
              <a:t>Apple Health Data Explanation</a:t>
            </a:r>
          </a:p>
          <a:p>
            <a:pPr algn="ctr">
              <a:lnSpc>
                <a:spcPts val="7279"/>
              </a:lnSpc>
            </a:pPr>
          </a:p>
        </p:txBody>
      </p:sp>
      <p:sp>
        <p:nvSpPr>
          <p:cNvPr name="TextBox 14" id="14"/>
          <p:cNvSpPr txBox="true"/>
          <p:nvPr/>
        </p:nvSpPr>
        <p:spPr>
          <a:xfrm rot="0">
            <a:off x="8289346" y="4745032"/>
            <a:ext cx="9132338" cy="2491347"/>
          </a:xfrm>
          <a:prstGeom prst="rect">
            <a:avLst/>
          </a:prstGeom>
        </p:spPr>
        <p:txBody>
          <a:bodyPr anchor="t" rtlCol="false" tIns="0" lIns="0" bIns="0" rIns="0">
            <a:spAutoFit/>
          </a:bodyPr>
          <a:lstStyle/>
          <a:p>
            <a:pPr algn="l">
              <a:lnSpc>
                <a:spcPts val="3906"/>
              </a:lnSpc>
            </a:pPr>
            <a:r>
              <a:rPr lang="en-US" sz="2790">
                <a:solidFill>
                  <a:srgbClr val="000000"/>
                </a:solidFill>
                <a:latin typeface="Poppins"/>
                <a:ea typeface="Poppins"/>
                <a:cs typeface="Poppins"/>
                <a:sym typeface="Poppins"/>
              </a:rPr>
              <a:t>The </a:t>
            </a:r>
            <a:r>
              <a:rPr lang="en-US" sz="2790">
                <a:solidFill>
                  <a:srgbClr val="000000"/>
                </a:solidFill>
                <a:latin typeface="Poppins"/>
                <a:ea typeface="Poppins"/>
                <a:cs typeface="Poppins"/>
                <a:sym typeface="Poppins"/>
              </a:rPr>
              <a:t>data from Pepapp includes detailed menstrual cycle tracking information, specifically:</a:t>
            </a:r>
          </a:p>
          <a:p>
            <a:pPr algn="l" marL="602465" indent="-301232" lvl="1">
              <a:lnSpc>
                <a:spcPts val="3906"/>
              </a:lnSpc>
              <a:buFont typeface="Arial"/>
              <a:buChar char="•"/>
            </a:pPr>
            <a:r>
              <a:rPr lang="en-US" sz="2790">
                <a:solidFill>
                  <a:srgbClr val="000000"/>
                </a:solidFill>
                <a:latin typeface="Poppins"/>
                <a:ea typeface="Poppins"/>
                <a:cs typeface="Poppins"/>
                <a:sym typeface="Poppins"/>
              </a:rPr>
              <a:t>Start Date: The first day of the menstrual period.</a:t>
            </a:r>
          </a:p>
          <a:p>
            <a:pPr algn="l" marL="602465" indent="-301232" lvl="1">
              <a:lnSpc>
                <a:spcPts val="3906"/>
              </a:lnSpc>
              <a:buFont typeface="Arial"/>
              <a:buChar char="•"/>
            </a:pPr>
            <a:r>
              <a:rPr lang="en-US" sz="2790">
                <a:solidFill>
                  <a:srgbClr val="000000"/>
                </a:solidFill>
                <a:latin typeface="Poppins"/>
                <a:ea typeface="Poppins"/>
                <a:cs typeface="Poppins"/>
                <a:sym typeface="Poppins"/>
              </a:rPr>
              <a:t>End Date: The last day of the menstrual period.</a:t>
            </a:r>
          </a:p>
          <a:p>
            <a:pPr algn="l">
              <a:lnSpc>
                <a:spcPts val="3906"/>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AF9F4"/>
        </a:solidFill>
      </p:bgPr>
    </p:bg>
    <p:spTree>
      <p:nvGrpSpPr>
        <p:cNvPr id="1" name=""/>
        <p:cNvGrpSpPr/>
        <p:nvPr/>
      </p:nvGrpSpPr>
      <p:grpSpPr>
        <a:xfrm>
          <a:off x="0" y="0"/>
          <a:ext cx="0" cy="0"/>
          <a:chOff x="0" y="0"/>
          <a:chExt cx="0" cy="0"/>
        </a:xfrm>
      </p:grpSpPr>
      <p:grpSp>
        <p:nvGrpSpPr>
          <p:cNvPr name="Group 2" id="2"/>
          <p:cNvGrpSpPr/>
          <p:nvPr/>
        </p:nvGrpSpPr>
        <p:grpSpPr>
          <a:xfrm rot="0">
            <a:off x="-5906703" y="2924545"/>
            <a:ext cx="13870806" cy="11595467"/>
            <a:chOff x="0" y="0"/>
            <a:chExt cx="18494409" cy="15460623"/>
          </a:xfrm>
        </p:grpSpPr>
        <p:sp>
          <p:nvSpPr>
            <p:cNvPr name="Freeform 3" id="3"/>
            <p:cNvSpPr/>
            <p:nvPr/>
          </p:nvSpPr>
          <p:spPr>
            <a:xfrm flipH="false" flipV="false" rot="4317088">
              <a:off x="6225282" y="3179274"/>
              <a:ext cx="10826034" cy="10894122"/>
            </a:xfrm>
            <a:custGeom>
              <a:avLst/>
              <a:gdLst/>
              <a:ahLst/>
              <a:cxnLst/>
              <a:rect r="r" b="b" t="t" l="l"/>
              <a:pathLst>
                <a:path h="10894122" w="10826034">
                  <a:moveTo>
                    <a:pt x="0" y="0"/>
                  </a:moveTo>
                  <a:lnTo>
                    <a:pt x="10826034" y="0"/>
                  </a:lnTo>
                  <a:lnTo>
                    <a:pt x="10826034" y="10894122"/>
                  </a:lnTo>
                  <a:lnTo>
                    <a:pt x="0" y="10894122"/>
                  </a:lnTo>
                  <a:lnTo>
                    <a:pt x="0" y="0"/>
                  </a:lnTo>
                  <a:close/>
                </a:path>
              </a:pathLst>
            </a:custGeom>
            <a:blipFill>
              <a:blip r:embed="rId2"/>
              <a:stretch>
                <a:fillRect l="0" t="0" r="0" b="0"/>
              </a:stretch>
            </a:blipFill>
          </p:spPr>
        </p:sp>
        <p:sp>
          <p:nvSpPr>
            <p:cNvPr name="Freeform 4" id="4"/>
            <p:cNvSpPr/>
            <p:nvPr/>
          </p:nvSpPr>
          <p:spPr>
            <a:xfrm flipH="false" flipV="false" rot="-1058463">
              <a:off x="4759452" y="2350094"/>
              <a:ext cx="7033493" cy="6734569"/>
            </a:xfrm>
            <a:custGeom>
              <a:avLst/>
              <a:gdLst/>
              <a:ahLst/>
              <a:cxnLst/>
              <a:rect r="r" b="b" t="t" l="l"/>
              <a:pathLst>
                <a:path h="6734569" w="7033493">
                  <a:moveTo>
                    <a:pt x="0" y="0"/>
                  </a:moveTo>
                  <a:lnTo>
                    <a:pt x="7033492" y="0"/>
                  </a:lnTo>
                  <a:lnTo>
                    <a:pt x="7033492" y="6734569"/>
                  </a:lnTo>
                  <a:lnTo>
                    <a:pt x="0" y="6734569"/>
                  </a:lnTo>
                  <a:lnTo>
                    <a:pt x="0" y="0"/>
                  </a:lnTo>
                  <a:close/>
                </a:path>
              </a:pathLst>
            </a:custGeom>
            <a:blipFill>
              <a:blip r:embed="rId3"/>
              <a:stretch>
                <a:fillRect l="0" t="0" r="0" b="0"/>
              </a:stretch>
            </a:blipFill>
          </p:spPr>
        </p:sp>
        <p:sp>
          <p:nvSpPr>
            <p:cNvPr name="Freeform 5" id="5"/>
            <p:cNvSpPr/>
            <p:nvPr/>
          </p:nvSpPr>
          <p:spPr>
            <a:xfrm flipH="true" flipV="false" rot="9093653">
              <a:off x="1406976" y="1919673"/>
              <a:ext cx="10215326" cy="8497461"/>
            </a:xfrm>
            <a:custGeom>
              <a:avLst/>
              <a:gdLst/>
              <a:ahLst/>
              <a:cxnLst/>
              <a:rect r="r" b="b" t="t" l="l"/>
              <a:pathLst>
                <a:path h="8497461" w="10215326">
                  <a:moveTo>
                    <a:pt x="10215325" y="0"/>
                  </a:moveTo>
                  <a:lnTo>
                    <a:pt x="0" y="0"/>
                  </a:lnTo>
                  <a:lnTo>
                    <a:pt x="0" y="8497461"/>
                  </a:lnTo>
                  <a:lnTo>
                    <a:pt x="10215325" y="8497461"/>
                  </a:lnTo>
                  <a:lnTo>
                    <a:pt x="10215325" y="0"/>
                  </a:lnTo>
                  <a:close/>
                </a:path>
              </a:pathLst>
            </a:custGeom>
            <a:blipFill>
              <a:blip r:embed="rId4"/>
              <a:stretch>
                <a:fillRect l="0" t="0" r="0" b="0"/>
              </a:stretch>
            </a:blipFill>
          </p:spPr>
        </p:sp>
        <p:sp>
          <p:nvSpPr>
            <p:cNvPr name="Freeform 6" id="6"/>
            <p:cNvSpPr/>
            <p:nvPr/>
          </p:nvSpPr>
          <p:spPr>
            <a:xfrm flipH="false" flipV="false" rot="-558489">
              <a:off x="5081510" y="2797019"/>
              <a:ext cx="1913526" cy="1646288"/>
            </a:xfrm>
            <a:custGeom>
              <a:avLst/>
              <a:gdLst/>
              <a:ahLst/>
              <a:cxnLst/>
              <a:rect r="r" b="b" t="t" l="l"/>
              <a:pathLst>
                <a:path h="1646288" w="1913526">
                  <a:moveTo>
                    <a:pt x="0" y="0"/>
                  </a:moveTo>
                  <a:lnTo>
                    <a:pt x="1913526" y="0"/>
                  </a:lnTo>
                  <a:lnTo>
                    <a:pt x="1913526" y="1646288"/>
                  </a:lnTo>
                  <a:lnTo>
                    <a:pt x="0" y="1646288"/>
                  </a:lnTo>
                  <a:lnTo>
                    <a:pt x="0" y="0"/>
                  </a:lnTo>
                  <a:close/>
                </a:path>
              </a:pathLst>
            </a:custGeom>
            <a:blipFill>
              <a:blip r:embed="rId5"/>
              <a:stretch>
                <a:fillRect l="0" t="0" r="0" b="0"/>
              </a:stretch>
            </a:blipFill>
          </p:spPr>
        </p:sp>
        <p:sp>
          <p:nvSpPr>
            <p:cNvPr name="Freeform 7" id="7"/>
            <p:cNvSpPr/>
            <p:nvPr/>
          </p:nvSpPr>
          <p:spPr>
            <a:xfrm flipH="false" flipV="false" rot="0">
              <a:off x="6601664" y="4411708"/>
              <a:ext cx="1027825" cy="1029112"/>
            </a:xfrm>
            <a:custGeom>
              <a:avLst/>
              <a:gdLst/>
              <a:ahLst/>
              <a:cxnLst/>
              <a:rect r="r" b="b" t="t" l="l"/>
              <a:pathLst>
                <a:path h="1029112" w="1027825">
                  <a:moveTo>
                    <a:pt x="0" y="0"/>
                  </a:moveTo>
                  <a:lnTo>
                    <a:pt x="1027826" y="0"/>
                  </a:lnTo>
                  <a:lnTo>
                    <a:pt x="1027826" y="1029112"/>
                  </a:lnTo>
                  <a:lnTo>
                    <a:pt x="0" y="1029112"/>
                  </a:lnTo>
                  <a:lnTo>
                    <a:pt x="0" y="0"/>
                  </a:lnTo>
                  <a:close/>
                </a:path>
              </a:pathLst>
            </a:custGeom>
            <a:blipFill>
              <a:blip r:embed="rId6"/>
              <a:stretch>
                <a:fillRect l="0" t="0" r="0" b="0"/>
              </a:stretch>
            </a:blipFill>
          </p:spPr>
        </p:sp>
        <p:sp>
          <p:nvSpPr>
            <p:cNvPr name="Freeform 8" id="8"/>
            <p:cNvSpPr/>
            <p:nvPr/>
          </p:nvSpPr>
          <p:spPr>
            <a:xfrm flipH="false" flipV="false" rot="0">
              <a:off x="6175513" y="6089966"/>
              <a:ext cx="2215473" cy="2218246"/>
            </a:xfrm>
            <a:custGeom>
              <a:avLst/>
              <a:gdLst/>
              <a:ahLst/>
              <a:cxnLst/>
              <a:rect r="r" b="b" t="t" l="l"/>
              <a:pathLst>
                <a:path h="2218246" w="2215473">
                  <a:moveTo>
                    <a:pt x="0" y="0"/>
                  </a:moveTo>
                  <a:lnTo>
                    <a:pt x="2215473" y="0"/>
                  </a:lnTo>
                  <a:lnTo>
                    <a:pt x="2215473" y="2218245"/>
                  </a:lnTo>
                  <a:lnTo>
                    <a:pt x="0" y="2218245"/>
                  </a:lnTo>
                  <a:lnTo>
                    <a:pt x="0" y="0"/>
                  </a:lnTo>
                  <a:close/>
                </a:path>
              </a:pathLst>
            </a:custGeom>
            <a:blipFill>
              <a:blip r:embed="rId6"/>
              <a:stretch>
                <a:fillRect l="0" t="0" r="0" b="0"/>
              </a:stretch>
            </a:blipFill>
          </p:spPr>
        </p:sp>
      </p:grpSp>
      <p:sp>
        <p:nvSpPr>
          <p:cNvPr name="Freeform 9" id="9"/>
          <p:cNvSpPr/>
          <p:nvPr/>
        </p:nvSpPr>
        <p:spPr>
          <a:xfrm flipH="false" flipV="false" rot="0">
            <a:off x="13408860" y="-1999271"/>
            <a:ext cx="6551950" cy="6593157"/>
          </a:xfrm>
          <a:custGeom>
            <a:avLst/>
            <a:gdLst/>
            <a:ahLst/>
            <a:cxnLst/>
            <a:rect r="r" b="b" t="t" l="l"/>
            <a:pathLst>
              <a:path h="6593157" w="6551950">
                <a:moveTo>
                  <a:pt x="0" y="0"/>
                </a:moveTo>
                <a:lnTo>
                  <a:pt x="6551950" y="0"/>
                </a:lnTo>
                <a:lnTo>
                  <a:pt x="6551950" y="6593157"/>
                </a:lnTo>
                <a:lnTo>
                  <a:pt x="0" y="6593157"/>
                </a:lnTo>
                <a:lnTo>
                  <a:pt x="0" y="0"/>
                </a:lnTo>
                <a:close/>
              </a:path>
            </a:pathLst>
          </a:custGeom>
          <a:blipFill>
            <a:blip r:embed="rId2"/>
            <a:stretch>
              <a:fillRect l="0" t="0" r="0" b="0"/>
            </a:stretch>
          </a:blipFill>
        </p:spPr>
      </p:sp>
      <p:sp>
        <p:nvSpPr>
          <p:cNvPr name="Freeform 10" id="10"/>
          <p:cNvSpPr/>
          <p:nvPr/>
        </p:nvSpPr>
        <p:spPr>
          <a:xfrm flipH="false" flipV="false" rot="-10489314">
            <a:off x="13722208" y="6590556"/>
            <a:ext cx="7074185" cy="7062738"/>
          </a:xfrm>
          <a:custGeom>
            <a:avLst/>
            <a:gdLst/>
            <a:ahLst/>
            <a:cxnLst/>
            <a:rect r="r" b="b" t="t" l="l"/>
            <a:pathLst>
              <a:path h="7062738" w="7074185">
                <a:moveTo>
                  <a:pt x="0" y="0"/>
                </a:moveTo>
                <a:lnTo>
                  <a:pt x="7074184" y="0"/>
                </a:lnTo>
                <a:lnTo>
                  <a:pt x="7074184" y="7062738"/>
                </a:lnTo>
                <a:lnTo>
                  <a:pt x="0" y="7062738"/>
                </a:lnTo>
                <a:lnTo>
                  <a:pt x="0" y="0"/>
                </a:lnTo>
                <a:close/>
              </a:path>
            </a:pathLst>
          </a:custGeom>
          <a:blipFill>
            <a:blip r:embed="rId7"/>
            <a:stretch>
              <a:fillRect l="0" t="0" r="0" b="0"/>
            </a:stretch>
          </a:blipFill>
        </p:spPr>
      </p:sp>
      <p:sp>
        <p:nvSpPr>
          <p:cNvPr name="Freeform 11" id="11"/>
          <p:cNvSpPr/>
          <p:nvPr/>
        </p:nvSpPr>
        <p:spPr>
          <a:xfrm flipH="false" flipV="false" rot="0">
            <a:off x="3493371" y="1297307"/>
            <a:ext cx="11301259" cy="5594123"/>
          </a:xfrm>
          <a:custGeom>
            <a:avLst/>
            <a:gdLst/>
            <a:ahLst/>
            <a:cxnLst/>
            <a:rect r="r" b="b" t="t" l="l"/>
            <a:pathLst>
              <a:path h="5594123" w="11301259">
                <a:moveTo>
                  <a:pt x="0" y="0"/>
                </a:moveTo>
                <a:lnTo>
                  <a:pt x="11301258" y="0"/>
                </a:lnTo>
                <a:lnTo>
                  <a:pt x="11301258" y="5594123"/>
                </a:lnTo>
                <a:lnTo>
                  <a:pt x="0" y="5594123"/>
                </a:lnTo>
                <a:lnTo>
                  <a:pt x="0" y="0"/>
                </a:lnTo>
                <a:close/>
              </a:path>
            </a:pathLst>
          </a:custGeom>
          <a:blipFill>
            <a:blip r:embed="rId8"/>
            <a:stretch>
              <a:fillRect l="0" t="0" r="0" b="0"/>
            </a:stretch>
          </a:blipFill>
        </p:spPr>
      </p:sp>
      <p:sp>
        <p:nvSpPr>
          <p:cNvPr name="TextBox 12" id="12"/>
          <p:cNvSpPr txBox="true"/>
          <p:nvPr/>
        </p:nvSpPr>
        <p:spPr>
          <a:xfrm rot="0">
            <a:off x="9144000" y="2486594"/>
            <a:ext cx="6233863" cy="1156468"/>
          </a:xfrm>
          <a:prstGeom prst="rect">
            <a:avLst/>
          </a:prstGeom>
        </p:spPr>
        <p:txBody>
          <a:bodyPr anchor="t" rtlCol="false" tIns="0" lIns="0" bIns="0" rIns="0">
            <a:spAutoFit/>
          </a:bodyPr>
          <a:lstStyle/>
          <a:p>
            <a:pPr algn="l">
              <a:lnSpc>
                <a:spcPts val="4507"/>
              </a:lnSpc>
            </a:pPr>
          </a:p>
          <a:p>
            <a:pPr algn="l">
              <a:lnSpc>
                <a:spcPts val="4507"/>
              </a:lnSpc>
            </a:pPr>
          </a:p>
        </p:txBody>
      </p:sp>
      <p:sp>
        <p:nvSpPr>
          <p:cNvPr name="TextBox 13" id="13"/>
          <p:cNvSpPr txBox="true"/>
          <p:nvPr/>
        </p:nvSpPr>
        <p:spPr>
          <a:xfrm rot="0">
            <a:off x="3435812" y="7570956"/>
            <a:ext cx="11358818" cy="1372235"/>
          </a:xfrm>
          <a:prstGeom prst="rect">
            <a:avLst/>
          </a:prstGeom>
        </p:spPr>
        <p:txBody>
          <a:bodyPr anchor="t" rtlCol="false" tIns="0" lIns="0" bIns="0" rIns="0">
            <a:spAutoFit/>
          </a:bodyPr>
          <a:lstStyle/>
          <a:p>
            <a:pPr algn="ctr">
              <a:lnSpc>
                <a:spcPts val="3640"/>
              </a:lnSpc>
            </a:pPr>
            <a:r>
              <a:rPr lang="en-US" sz="2600">
                <a:solidFill>
                  <a:srgbClr val="000000"/>
                </a:solidFill>
                <a:latin typeface="Poppins"/>
                <a:ea typeface="Poppins"/>
                <a:cs typeface="Poppins"/>
                <a:sym typeface="Poppins"/>
              </a:rPr>
              <a:t>the complexity and high variability of the daily energy expenditure data, I aggregated the data into monthly averages for clearer analysis and visualization.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AF9F4"/>
        </a:solidFill>
      </p:bgPr>
    </p:bg>
    <p:spTree>
      <p:nvGrpSpPr>
        <p:cNvPr id="1" name=""/>
        <p:cNvGrpSpPr/>
        <p:nvPr/>
      </p:nvGrpSpPr>
      <p:grpSpPr>
        <a:xfrm>
          <a:off x="0" y="0"/>
          <a:ext cx="0" cy="0"/>
          <a:chOff x="0" y="0"/>
          <a:chExt cx="0" cy="0"/>
        </a:xfrm>
      </p:grpSpPr>
      <p:grpSp>
        <p:nvGrpSpPr>
          <p:cNvPr name="Group 2" id="2"/>
          <p:cNvGrpSpPr/>
          <p:nvPr/>
        </p:nvGrpSpPr>
        <p:grpSpPr>
          <a:xfrm rot="0">
            <a:off x="1977221" y="3577034"/>
            <a:ext cx="14015814" cy="8068318"/>
            <a:chOff x="0" y="0"/>
            <a:chExt cx="18687752" cy="10757757"/>
          </a:xfrm>
        </p:grpSpPr>
        <p:grpSp>
          <p:nvGrpSpPr>
            <p:cNvPr name="Group 3" id="3"/>
            <p:cNvGrpSpPr/>
            <p:nvPr/>
          </p:nvGrpSpPr>
          <p:grpSpPr>
            <a:xfrm rot="-5400000">
              <a:off x="5473640" y="-5473640"/>
              <a:ext cx="7740473" cy="18687752"/>
              <a:chOff x="0" y="0"/>
              <a:chExt cx="1026792" cy="2478975"/>
            </a:xfrm>
          </p:grpSpPr>
          <p:sp>
            <p:nvSpPr>
              <p:cNvPr name="Freeform 4" id="4"/>
              <p:cNvSpPr/>
              <p:nvPr/>
            </p:nvSpPr>
            <p:spPr>
              <a:xfrm flipH="false" flipV="false" rot="0">
                <a:off x="0" y="0"/>
                <a:ext cx="1026792" cy="2478975"/>
              </a:xfrm>
              <a:custGeom>
                <a:avLst/>
                <a:gdLst/>
                <a:ahLst/>
                <a:cxnLst/>
                <a:rect r="r" b="b" t="t" l="l"/>
                <a:pathLst>
                  <a:path h="2478975" w="1026792">
                    <a:moveTo>
                      <a:pt x="55259" y="0"/>
                    </a:moveTo>
                    <a:lnTo>
                      <a:pt x="971533" y="0"/>
                    </a:lnTo>
                    <a:cubicBezTo>
                      <a:pt x="1002052" y="0"/>
                      <a:pt x="1026792" y="24740"/>
                      <a:pt x="1026792" y="55259"/>
                    </a:cubicBezTo>
                    <a:lnTo>
                      <a:pt x="1026792" y="2423715"/>
                    </a:lnTo>
                    <a:cubicBezTo>
                      <a:pt x="1026792" y="2438371"/>
                      <a:pt x="1020970" y="2452426"/>
                      <a:pt x="1010607" y="2462790"/>
                    </a:cubicBezTo>
                    <a:cubicBezTo>
                      <a:pt x="1000244" y="2473153"/>
                      <a:pt x="986188" y="2478975"/>
                      <a:pt x="971533" y="2478975"/>
                    </a:cubicBezTo>
                    <a:lnTo>
                      <a:pt x="55259" y="2478975"/>
                    </a:lnTo>
                    <a:cubicBezTo>
                      <a:pt x="24740" y="2478975"/>
                      <a:pt x="0" y="2454234"/>
                      <a:pt x="0" y="2423715"/>
                    </a:cubicBezTo>
                    <a:lnTo>
                      <a:pt x="0" y="55259"/>
                    </a:lnTo>
                    <a:cubicBezTo>
                      <a:pt x="0" y="24740"/>
                      <a:pt x="24740" y="0"/>
                      <a:pt x="55259" y="0"/>
                    </a:cubicBezTo>
                    <a:close/>
                  </a:path>
                </a:pathLst>
              </a:custGeom>
              <a:solidFill>
                <a:srgbClr val="FCA4C0"/>
              </a:solidFill>
            </p:spPr>
          </p:sp>
          <p:sp>
            <p:nvSpPr>
              <p:cNvPr name="TextBox 5" id="5"/>
              <p:cNvSpPr txBox="true"/>
              <p:nvPr/>
            </p:nvSpPr>
            <p:spPr>
              <a:xfrm>
                <a:off x="0" y="-38100"/>
                <a:ext cx="1026792" cy="2517075"/>
              </a:xfrm>
              <a:prstGeom prst="rect">
                <a:avLst/>
              </a:prstGeom>
            </p:spPr>
            <p:txBody>
              <a:bodyPr anchor="ctr" rtlCol="false" tIns="54767" lIns="54767" bIns="54767" rIns="54767"/>
              <a:lstStyle/>
              <a:p>
                <a:pPr algn="ctr">
                  <a:lnSpc>
                    <a:spcPts val="2799"/>
                  </a:lnSpc>
                </a:pPr>
              </a:p>
            </p:txBody>
          </p:sp>
        </p:grpSp>
        <p:sp>
          <p:nvSpPr>
            <p:cNvPr name="Freeform 6" id="6"/>
            <p:cNvSpPr/>
            <p:nvPr/>
          </p:nvSpPr>
          <p:spPr>
            <a:xfrm flipH="false" flipV="false" rot="-5400000">
              <a:off x="1607323" y="9679577"/>
              <a:ext cx="1078180" cy="1078180"/>
            </a:xfrm>
            <a:custGeom>
              <a:avLst/>
              <a:gdLst/>
              <a:ahLst/>
              <a:cxnLst/>
              <a:rect r="r" b="b" t="t" l="l"/>
              <a:pathLst>
                <a:path h="1078180" w="1078180">
                  <a:moveTo>
                    <a:pt x="0" y="0"/>
                  </a:moveTo>
                  <a:lnTo>
                    <a:pt x="1078180" y="0"/>
                  </a:lnTo>
                  <a:lnTo>
                    <a:pt x="1078180" y="1078180"/>
                  </a:lnTo>
                  <a:lnTo>
                    <a:pt x="0" y="1078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7" id="7"/>
          <p:cNvSpPr txBox="true"/>
          <p:nvPr/>
        </p:nvSpPr>
        <p:spPr>
          <a:xfrm rot="0">
            <a:off x="3334498" y="858257"/>
            <a:ext cx="10924854" cy="2212055"/>
          </a:xfrm>
          <a:prstGeom prst="rect">
            <a:avLst/>
          </a:prstGeom>
        </p:spPr>
        <p:txBody>
          <a:bodyPr anchor="t" rtlCol="false" tIns="0" lIns="0" bIns="0" rIns="0">
            <a:spAutoFit/>
          </a:bodyPr>
          <a:lstStyle/>
          <a:p>
            <a:pPr algn="ctr">
              <a:lnSpc>
                <a:spcPts val="5713"/>
              </a:lnSpc>
            </a:pPr>
            <a:r>
              <a:rPr lang="en-US" b="true" sz="5713" spc="-285">
                <a:solidFill>
                  <a:srgbClr val="FF4E7C"/>
                </a:solidFill>
                <a:latin typeface="Cormorant Garamond Medium"/>
                <a:ea typeface="Cormorant Garamond Medium"/>
                <a:cs typeface="Cormorant Garamond Medium"/>
                <a:sym typeface="Cormorant Garamond Medium"/>
              </a:rPr>
              <a:t>The graph below shows the monthly average energy expenditure calculated from step count data for the years 2021-2024.</a:t>
            </a:r>
          </a:p>
        </p:txBody>
      </p:sp>
      <p:sp>
        <p:nvSpPr>
          <p:cNvPr name="Freeform 8" id="8"/>
          <p:cNvSpPr/>
          <p:nvPr/>
        </p:nvSpPr>
        <p:spPr>
          <a:xfrm flipH="false" flipV="false" rot="0">
            <a:off x="13558353" y="-1899609"/>
            <a:ext cx="6551950" cy="6593157"/>
          </a:xfrm>
          <a:custGeom>
            <a:avLst/>
            <a:gdLst/>
            <a:ahLst/>
            <a:cxnLst/>
            <a:rect r="r" b="b" t="t" l="l"/>
            <a:pathLst>
              <a:path h="6593157" w="6551950">
                <a:moveTo>
                  <a:pt x="0" y="0"/>
                </a:moveTo>
                <a:lnTo>
                  <a:pt x="6551950" y="0"/>
                </a:lnTo>
                <a:lnTo>
                  <a:pt x="6551950" y="6593157"/>
                </a:lnTo>
                <a:lnTo>
                  <a:pt x="0" y="6593157"/>
                </a:lnTo>
                <a:lnTo>
                  <a:pt x="0" y="0"/>
                </a:lnTo>
                <a:close/>
              </a:path>
            </a:pathLst>
          </a:custGeom>
          <a:blipFill>
            <a:blip r:embed="rId4"/>
            <a:stretch>
              <a:fillRect l="0" t="0" r="0" b="0"/>
            </a:stretch>
          </a:blipFill>
        </p:spPr>
      </p:sp>
      <p:sp>
        <p:nvSpPr>
          <p:cNvPr name="Freeform 9" id="9"/>
          <p:cNvSpPr/>
          <p:nvPr/>
        </p:nvSpPr>
        <p:spPr>
          <a:xfrm flipH="false" flipV="false" rot="0">
            <a:off x="13408860" y="-1999271"/>
            <a:ext cx="6551950" cy="6593157"/>
          </a:xfrm>
          <a:custGeom>
            <a:avLst/>
            <a:gdLst/>
            <a:ahLst/>
            <a:cxnLst/>
            <a:rect r="r" b="b" t="t" l="l"/>
            <a:pathLst>
              <a:path h="6593157" w="6551950">
                <a:moveTo>
                  <a:pt x="0" y="0"/>
                </a:moveTo>
                <a:lnTo>
                  <a:pt x="6551950" y="0"/>
                </a:lnTo>
                <a:lnTo>
                  <a:pt x="6551950" y="6593157"/>
                </a:lnTo>
                <a:lnTo>
                  <a:pt x="0" y="6593157"/>
                </a:lnTo>
                <a:lnTo>
                  <a:pt x="0" y="0"/>
                </a:lnTo>
                <a:close/>
              </a:path>
            </a:pathLst>
          </a:custGeom>
          <a:blipFill>
            <a:blip r:embed="rId4"/>
            <a:stretch>
              <a:fillRect l="0" t="0" r="0" b="0"/>
            </a:stretch>
          </a:blipFill>
        </p:spPr>
      </p:sp>
      <p:sp>
        <p:nvSpPr>
          <p:cNvPr name="Freeform 10" id="10"/>
          <p:cNvSpPr/>
          <p:nvPr/>
        </p:nvSpPr>
        <p:spPr>
          <a:xfrm flipH="false" flipV="false" rot="0">
            <a:off x="3485568" y="3813736"/>
            <a:ext cx="10999120" cy="5444564"/>
          </a:xfrm>
          <a:custGeom>
            <a:avLst/>
            <a:gdLst/>
            <a:ahLst/>
            <a:cxnLst/>
            <a:rect r="r" b="b" t="t" l="l"/>
            <a:pathLst>
              <a:path h="5444564" w="10999120">
                <a:moveTo>
                  <a:pt x="0" y="0"/>
                </a:moveTo>
                <a:lnTo>
                  <a:pt x="10999120" y="0"/>
                </a:lnTo>
                <a:lnTo>
                  <a:pt x="10999120" y="5444564"/>
                </a:lnTo>
                <a:lnTo>
                  <a:pt x="0" y="5444564"/>
                </a:lnTo>
                <a:lnTo>
                  <a:pt x="0" y="0"/>
                </a:lnTo>
                <a:close/>
              </a:path>
            </a:pathLst>
          </a:custGeom>
          <a:blipFill>
            <a:blip r:embed="rId5"/>
            <a:stretch>
              <a:fillRect l="0" t="0" r="0" b="0"/>
            </a:stretch>
          </a:blipFill>
        </p:spPr>
      </p:sp>
      <p:sp>
        <p:nvSpPr>
          <p:cNvPr name="TextBox 11" id="11"/>
          <p:cNvSpPr txBox="true"/>
          <p:nvPr/>
        </p:nvSpPr>
        <p:spPr>
          <a:xfrm rot="0">
            <a:off x="6382206" y="9517049"/>
            <a:ext cx="5523588" cy="398635"/>
          </a:xfrm>
          <a:prstGeom prst="rect">
            <a:avLst/>
          </a:prstGeom>
        </p:spPr>
        <p:txBody>
          <a:bodyPr anchor="t" rtlCol="false" tIns="0" lIns="0" bIns="0" rIns="0">
            <a:spAutoFit/>
          </a:bodyPr>
          <a:lstStyle/>
          <a:p>
            <a:pPr algn="ctr">
              <a:lnSpc>
                <a:spcPts val="3051"/>
              </a:lnSpc>
              <a:spcBef>
                <a:spcPct val="0"/>
              </a:spcBef>
            </a:pPr>
            <a:r>
              <a:rPr lang="en-US" sz="2179">
                <a:solidFill>
                  <a:srgbClr val="000000"/>
                </a:solidFill>
                <a:latin typeface="Poppins"/>
                <a:ea typeface="Poppins"/>
                <a:cs typeface="Poppins"/>
                <a:sym typeface="Poppins"/>
              </a:rPr>
              <a:t>Monthly</a:t>
            </a:r>
            <a:r>
              <a:rPr lang="en-US" sz="2179">
                <a:solidFill>
                  <a:srgbClr val="000000"/>
                </a:solidFill>
                <a:latin typeface="Poppins"/>
                <a:ea typeface="Poppins"/>
                <a:cs typeface="Poppins"/>
                <a:sym typeface="Poppins"/>
              </a:rPr>
              <a:t> Energy Expenditure (2021-2024)</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AF9F4"/>
        </a:solidFill>
      </p:bgPr>
    </p:bg>
    <p:spTree>
      <p:nvGrpSpPr>
        <p:cNvPr id="1" name=""/>
        <p:cNvGrpSpPr/>
        <p:nvPr/>
      </p:nvGrpSpPr>
      <p:grpSpPr>
        <a:xfrm>
          <a:off x="0" y="0"/>
          <a:ext cx="0" cy="0"/>
          <a:chOff x="0" y="0"/>
          <a:chExt cx="0" cy="0"/>
        </a:xfrm>
      </p:grpSpPr>
      <p:sp>
        <p:nvSpPr>
          <p:cNvPr name="Freeform 2" id="2"/>
          <p:cNvSpPr/>
          <p:nvPr/>
        </p:nvSpPr>
        <p:spPr>
          <a:xfrm flipH="false" flipV="false" rot="0">
            <a:off x="5204560" y="640642"/>
            <a:ext cx="12888322" cy="9005715"/>
          </a:xfrm>
          <a:custGeom>
            <a:avLst/>
            <a:gdLst/>
            <a:ahLst/>
            <a:cxnLst/>
            <a:rect r="r" b="b" t="t" l="l"/>
            <a:pathLst>
              <a:path h="9005715" w="12888322">
                <a:moveTo>
                  <a:pt x="0" y="0"/>
                </a:moveTo>
                <a:lnTo>
                  <a:pt x="12888323" y="0"/>
                </a:lnTo>
                <a:lnTo>
                  <a:pt x="12888323" y="9005716"/>
                </a:lnTo>
                <a:lnTo>
                  <a:pt x="0" y="9005716"/>
                </a:lnTo>
                <a:lnTo>
                  <a:pt x="0" y="0"/>
                </a:lnTo>
                <a:close/>
              </a:path>
            </a:pathLst>
          </a:custGeom>
          <a:blipFill>
            <a:blip r:embed="rId2"/>
            <a:stretch>
              <a:fillRect l="0" t="0" r="0" b="0"/>
            </a:stretch>
          </a:blipFill>
        </p:spPr>
      </p:sp>
      <p:sp>
        <p:nvSpPr>
          <p:cNvPr name="Freeform 3" id="3"/>
          <p:cNvSpPr/>
          <p:nvPr/>
        </p:nvSpPr>
        <p:spPr>
          <a:xfrm flipH="false" flipV="false" rot="-5962066">
            <a:off x="-9038693" y="-643950"/>
            <a:ext cx="14458795" cy="14435399"/>
          </a:xfrm>
          <a:custGeom>
            <a:avLst/>
            <a:gdLst/>
            <a:ahLst/>
            <a:cxnLst/>
            <a:rect r="r" b="b" t="t" l="l"/>
            <a:pathLst>
              <a:path h="14435399" w="14458795">
                <a:moveTo>
                  <a:pt x="0" y="0"/>
                </a:moveTo>
                <a:lnTo>
                  <a:pt x="14458795" y="0"/>
                </a:lnTo>
                <a:lnTo>
                  <a:pt x="14458795" y="14435399"/>
                </a:lnTo>
                <a:lnTo>
                  <a:pt x="0" y="14435399"/>
                </a:lnTo>
                <a:lnTo>
                  <a:pt x="0" y="0"/>
                </a:lnTo>
                <a:close/>
              </a:path>
            </a:pathLst>
          </a:custGeom>
          <a:blipFill>
            <a:blip r:embed="rId3"/>
            <a:stretch>
              <a:fillRect l="0" t="0" r="0" b="0"/>
            </a:stretch>
          </a:blipFill>
        </p:spPr>
      </p:sp>
      <p:sp>
        <p:nvSpPr>
          <p:cNvPr name="TextBox 4" id="4"/>
          <p:cNvSpPr txBox="true"/>
          <p:nvPr/>
        </p:nvSpPr>
        <p:spPr>
          <a:xfrm rot="0">
            <a:off x="804460" y="2692487"/>
            <a:ext cx="4027455" cy="5380990"/>
          </a:xfrm>
          <a:prstGeom prst="rect">
            <a:avLst/>
          </a:prstGeom>
        </p:spPr>
        <p:txBody>
          <a:bodyPr anchor="t" rtlCol="false" tIns="0" lIns="0" bIns="0" rIns="0">
            <a:spAutoFit/>
          </a:bodyPr>
          <a:lstStyle/>
          <a:p>
            <a:pPr algn="l">
              <a:lnSpc>
                <a:spcPts val="4759"/>
              </a:lnSpc>
            </a:pPr>
            <a:r>
              <a:rPr lang="en-US" sz="3399">
                <a:solidFill>
                  <a:srgbClr val="000000"/>
                </a:solidFill>
                <a:latin typeface="Canva Sans"/>
                <a:ea typeface="Canva Sans"/>
                <a:cs typeface="Canva Sans"/>
                <a:sym typeface="Canva Sans"/>
              </a:rPr>
              <a:t>This heatmap illustrates the average energy expenditure across menstrual and non-menstrual days, grouped by month from 2021 to 2024</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DAGbttKjNLM</dc:identifier>
  <dcterms:modified xsi:type="dcterms:W3CDTF">2011-08-01T06:04:30Z</dcterms:modified>
  <cp:revision>1</cp:revision>
  <dc:title>Sustainable</dc:title>
</cp:coreProperties>
</file>